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446" r:id="rId4"/>
    <p:sldId id="447" r:id="rId5"/>
    <p:sldId id="452" r:id="rId6"/>
    <p:sldId id="453" r:id="rId7"/>
    <p:sldId id="455" r:id="rId8"/>
    <p:sldId id="456" r:id="rId9"/>
    <p:sldId id="448" r:id="rId10"/>
    <p:sldId id="458" r:id="rId11"/>
    <p:sldId id="469" r:id="rId12"/>
    <p:sldId id="468" r:id="rId13"/>
    <p:sldId id="470" r:id="rId14"/>
    <p:sldId id="471" r:id="rId15"/>
    <p:sldId id="472" r:id="rId16"/>
    <p:sldId id="473" r:id="rId17"/>
    <p:sldId id="474" r:id="rId18"/>
    <p:sldId id="477" r:id="rId19"/>
  </p:sldIdLst>
  <p:sldSz cx="9144000" cy="6858000" type="screen4x3"/>
  <p:notesSz cx="6858000" cy="9144000"/>
  <p:custDataLst>
    <p:tags r:id="rId2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7"/>
    <p:restoredTop sz="94660"/>
  </p:normalViewPr>
  <p:slideViewPr>
    <p:cSldViewPr showGuides="1">
      <p:cViewPr>
        <p:scale>
          <a:sx n="70" d="100"/>
          <a:sy n="70" d="100"/>
        </p:scale>
        <p:origin x="-1086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5121"/>
          <p:cNvGrpSpPr/>
          <p:nvPr/>
        </p:nvGrpSpPr>
        <p:grpSpPr>
          <a:xfrm>
            <a:off x="-3222625" y="304800"/>
            <a:ext cx="11909425" cy="4724400"/>
            <a:chOff x="-2030" y="192"/>
            <a:chExt cx="7502" cy="2976"/>
          </a:xfrm>
        </p:grpSpPr>
        <p:sp>
          <p:nvSpPr>
            <p:cNvPr id="2051" name="直接连接符 5122"/>
            <p:cNvSpPr/>
            <p:nvPr/>
          </p:nvSpPr>
          <p:spPr>
            <a:xfrm>
              <a:off x="912" y="1584"/>
              <a:ext cx="4560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052" name="任意多边形 5123"/>
            <p:cNvSpPr/>
            <p:nvPr/>
          </p:nvSpPr>
          <p:spPr>
            <a:xfrm>
              <a:off x="-1584" y="864"/>
              <a:ext cx="2304" cy="2304"/>
            </a:xfrm>
            <a:custGeom>
              <a:avLst/>
              <a:gdLst/>
              <a:ahLst/>
              <a:cxnLst/>
              <a:pathLst>
                <a:path w="64000" h="64000">
                  <a:moveTo>
                    <a:pt x="44083" y="2368"/>
                  </a:moveTo>
                  <a:cubicBezTo>
                    <a:pt x="55772" y="7134"/>
                    <a:pt x="64000" y="18605"/>
                    <a:pt x="64000" y="31999"/>
                  </a:cubicBezTo>
                  <a:cubicBezTo>
                    <a:pt x="64000" y="45394"/>
                    <a:pt x="55770" y="56867"/>
                    <a:pt x="44095" y="61634"/>
                  </a:cubicBezTo>
                  <a:lnTo>
                    <a:pt x="44095" y="61634"/>
                  </a:lnTo>
                  <a:lnTo>
                    <a:pt x="44083" y="61632"/>
                  </a:lnTo>
                  <a:lnTo>
                    <a:pt x="44083" y="2367"/>
                  </a:lnTo>
                  <a:cubicBezTo>
                    <a:pt x="44095" y="2362"/>
                    <a:pt x="44095" y="2362"/>
                    <a:pt x="44091" y="236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3" name="任意多边形 5124"/>
            <p:cNvSpPr/>
            <p:nvPr/>
          </p:nvSpPr>
          <p:spPr>
            <a:xfrm>
              <a:off x="-2030" y="192"/>
              <a:ext cx="2544" cy="2544"/>
            </a:xfrm>
            <a:custGeom>
              <a:avLst/>
              <a:gdLst/>
              <a:ahLst/>
              <a:cxnLst/>
              <a:pathLst>
                <a:path w="64000" h="64000">
                  <a:moveTo>
                    <a:pt x="50994" y="6246"/>
                  </a:moveTo>
                  <a:cubicBezTo>
                    <a:pt x="58884" y="12072"/>
                    <a:pt x="64000" y="21438"/>
                    <a:pt x="64000" y="31999"/>
                  </a:cubicBezTo>
                  <a:cubicBezTo>
                    <a:pt x="64000" y="42560"/>
                    <a:pt x="58884" y="51926"/>
                    <a:pt x="50996" y="57753"/>
                  </a:cubicBezTo>
                  <a:lnTo>
                    <a:pt x="50996" y="57753"/>
                  </a:lnTo>
                  <a:lnTo>
                    <a:pt x="50994" y="57754"/>
                  </a:lnTo>
                  <a:lnTo>
                    <a:pt x="50994" y="6245"/>
                  </a:lnTo>
                  <a:cubicBezTo>
                    <a:pt x="50996" y="6244"/>
                    <a:pt x="50996" y="6244"/>
                    <a:pt x="50996" y="6244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5126" name="标题 5125"/>
          <p:cNvSpPr>
            <a:spLocks noGrp="1"/>
          </p:cNvSpPr>
          <p:nvPr>
            <p:ph type="ctrTitle"/>
          </p:nvPr>
        </p:nvSpPr>
        <p:spPr>
          <a:xfrm>
            <a:off x="1443038" y="985838"/>
            <a:ext cx="7239000" cy="1444625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lvl="0">
              <a:buClrTx/>
              <a:buSzTx/>
              <a:buFontTx/>
              <a:defRPr sz="4000"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5127" name="副标题 5126"/>
          <p:cNvSpPr>
            <a:spLocks noGrp="1"/>
          </p:cNvSpPr>
          <p:nvPr>
            <p:ph type="subTitle" idx="1"/>
          </p:nvPr>
        </p:nvSpPr>
        <p:spPr>
          <a:xfrm>
            <a:off x="1443038" y="3427413"/>
            <a:ext cx="7239000" cy="1752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accent2"/>
              </a:buClr>
              <a:buSzPct val="70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tx2"/>
              </a:buClr>
              <a:buSzPct val="65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70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tx2"/>
              </a:buClr>
              <a:buSzPct val="60000"/>
              <a:buFont typeface="Wingdings" panose="05000000000000000000" pitchFamily="2" charset="2"/>
              <a:buNone/>
              <a:defRPr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5128" name="日期占位符 5127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>
              <a:defRPr sz="1200">
                <a:latin typeface="Verdana" panose="020B0604030504040204" pitchFamily="34" charset="0"/>
              </a:defRPr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129" name="页脚占位符 51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ctr">
              <a:defRPr sz="1200">
                <a:latin typeface="Verdana" panose="020B0604030504040204" pitchFamily="34" charset="0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5130" name="灯片编号占位符 51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r">
              <a:defRPr sz="1200">
                <a:latin typeface="Verdana" panose="020B0604030504040204" pitchFamily="34" charset="0"/>
              </a:defRPr>
            </a:lvl1pPr>
          </a:lstStyle>
          <a:p>
            <a:pPr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5222" y="301625"/>
            <a:ext cx="1828403" cy="564038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370013" y="301625"/>
            <a:ext cx="5379215" cy="564038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5121"/>
          <p:cNvGrpSpPr/>
          <p:nvPr/>
        </p:nvGrpSpPr>
        <p:grpSpPr>
          <a:xfrm>
            <a:off x="-3222625" y="304800"/>
            <a:ext cx="11909425" cy="4724400"/>
            <a:chOff x="-2030" y="192"/>
            <a:chExt cx="7502" cy="2976"/>
          </a:xfrm>
        </p:grpSpPr>
        <p:sp>
          <p:nvSpPr>
            <p:cNvPr id="2051" name="直接连接符 5122"/>
            <p:cNvSpPr/>
            <p:nvPr/>
          </p:nvSpPr>
          <p:spPr>
            <a:xfrm>
              <a:off x="912" y="1584"/>
              <a:ext cx="4560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052" name="任意多边形 5123"/>
            <p:cNvSpPr/>
            <p:nvPr/>
          </p:nvSpPr>
          <p:spPr>
            <a:xfrm>
              <a:off x="-1584" y="864"/>
              <a:ext cx="2304" cy="2304"/>
            </a:xfrm>
            <a:custGeom>
              <a:avLst/>
              <a:gdLst/>
              <a:ahLst/>
              <a:cxnLst/>
              <a:pathLst>
                <a:path w="64000" h="64000">
                  <a:moveTo>
                    <a:pt x="44083" y="2368"/>
                  </a:moveTo>
                  <a:cubicBezTo>
                    <a:pt x="55772" y="7134"/>
                    <a:pt x="64000" y="18605"/>
                    <a:pt x="64000" y="31999"/>
                  </a:cubicBezTo>
                  <a:cubicBezTo>
                    <a:pt x="64000" y="45394"/>
                    <a:pt x="55770" y="56867"/>
                    <a:pt x="44095" y="61634"/>
                  </a:cubicBezTo>
                  <a:lnTo>
                    <a:pt x="44095" y="61634"/>
                  </a:lnTo>
                  <a:lnTo>
                    <a:pt x="44083" y="61632"/>
                  </a:lnTo>
                  <a:lnTo>
                    <a:pt x="44083" y="2367"/>
                  </a:lnTo>
                  <a:cubicBezTo>
                    <a:pt x="44095" y="2362"/>
                    <a:pt x="44095" y="2362"/>
                    <a:pt x="44091" y="236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3" name="任意多边形 5124"/>
            <p:cNvSpPr/>
            <p:nvPr/>
          </p:nvSpPr>
          <p:spPr>
            <a:xfrm>
              <a:off x="-2030" y="192"/>
              <a:ext cx="2544" cy="2544"/>
            </a:xfrm>
            <a:custGeom>
              <a:avLst/>
              <a:gdLst/>
              <a:ahLst/>
              <a:cxnLst/>
              <a:pathLst>
                <a:path w="64000" h="64000">
                  <a:moveTo>
                    <a:pt x="50994" y="6246"/>
                  </a:moveTo>
                  <a:cubicBezTo>
                    <a:pt x="58884" y="12072"/>
                    <a:pt x="64000" y="21438"/>
                    <a:pt x="64000" y="31999"/>
                  </a:cubicBezTo>
                  <a:cubicBezTo>
                    <a:pt x="64000" y="42560"/>
                    <a:pt x="58884" y="51926"/>
                    <a:pt x="50996" y="57753"/>
                  </a:cubicBezTo>
                  <a:lnTo>
                    <a:pt x="50996" y="57753"/>
                  </a:lnTo>
                  <a:lnTo>
                    <a:pt x="50994" y="57754"/>
                  </a:lnTo>
                  <a:lnTo>
                    <a:pt x="50994" y="6245"/>
                  </a:lnTo>
                  <a:cubicBezTo>
                    <a:pt x="50996" y="6244"/>
                    <a:pt x="50996" y="6244"/>
                    <a:pt x="50996" y="6244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5126" name="标题 5125"/>
          <p:cNvSpPr>
            <a:spLocks noGrp="1"/>
          </p:cNvSpPr>
          <p:nvPr>
            <p:ph type="ctrTitle"/>
          </p:nvPr>
        </p:nvSpPr>
        <p:spPr>
          <a:xfrm>
            <a:off x="1443038" y="985838"/>
            <a:ext cx="7239000" cy="1444625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lvl="0">
              <a:buClrTx/>
              <a:buSzTx/>
              <a:buFontTx/>
              <a:defRPr sz="4000"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5127" name="副标题 5126"/>
          <p:cNvSpPr>
            <a:spLocks noGrp="1"/>
          </p:cNvSpPr>
          <p:nvPr>
            <p:ph type="subTitle" idx="1"/>
          </p:nvPr>
        </p:nvSpPr>
        <p:spPr>
          <a:xfrm>
            <a:off x="1443038" y="3427413"/>
            <a:ext cx="7239000" cy="1752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accent2"/>
              </a:buClr>
              <a:buSzPct val="70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tx2"/>
              </a:buClr>
              <a:buSzPct val="65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70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tx2"/>
              </a:buClr>
              <a:buSzPct val="60000"/>
              <a:buFont typeface="Wingdings" panose="05000000000000000000" pitchFamily="2" charset="2"/>
              <a:buNone/>
              <a:defRPr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5128" name="日期占位符 5127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>
              <a:defRPr sz="1200">
                <a:latin typeface="Verdana" panose="020B0604030504040204" pitchFamily="34" charset="0"/>
              </a:defRPr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129" name="页脚占位符 51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ctr">
              <a:defRPr sz="1200">
                <a:latin typeface="Verdana" panose="020B0604030504040204" pitchFamily="34" charset="0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5130" name="灯片编号占位符 51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r">
              <a:defRPr sz="1200">
                <a:latin typeface="Verdana" panose="020B0604030504040204" pitchFamily="34" charset="0"/>
              </a:defRPr>
            </a:lvl1pPr>
          </a:lstStyle>
          <a:p>
            <a:pPr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370013" y="1827213"/>
            <a:ext cx="3583670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99955" y="1827213"/>
            <a:ext cx="3583670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5222" y="301625"/>
            <a:ext cx="1828403" cy="564038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370013" y="301625"/>
            <a:ext cx="5379215" cy="564038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目录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5"/>
          <p:cNvSpPr txBox="1"/>
          <p:nvPr userDrawn="1"/>
        </p:nvSpPr>
        <p:spPr>
          <a:xfrm>
            <a:off x="468612" y="1002214"/>
            <a:ext cx="9718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prstClr val="white"/>
                </a:solidFill>
                <a:latin typeface="Agency FB" panose="020B0503020202020204" pitchFamily="34" charset="0"/>
                <a:ea typeface="Adobe 宋体 Std L" pitchFamily="18" charset="-122"/>
              </a:rPr>
              <a:t>Contents Page</a:t>
            </a:r>
            <a:endParaRPr lang="zh-CN" altLang="en-US" sz="1200" dirty="0">
              <a:solidFill>
                <a:prstClr val="white"/>
              </a:solidFill>
              <a:latin typeface="Agency FB" panose="020B0503020202020204" pitchFamily="34" charset="0"/>
              <a:ea typeface="Adobe 宋体 Std L" pitchFamily="18" charset="-122"/>
            </a:endParaRPr>
          </a:p>
        </p:txBody>
      </p:sp>
      <p:sp>
        <p:nvSpPr>
          <p:cNvPr id="25" name="文本框 24"/>
          <p:cNvSpPr txBox="1"/>
          <p:nvPr userDrawn="1"/>
        </p:nvSpPr>
        <p:spPr>
          <a:xfrm>
            <a:off x="468612" y="561680"/>
            <a:ext cx="9718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prstClr val="white"/>
                </a:solidFill>
                <a:ea typeface="微软雅黑" panose="020B0503020204020204" charset="-122"/>
              </a:rPr>
              <a:t>目录页</a:t>
            </a:r>
            <a:endParaRPr lang="zh-CN" altLang="en-US" sz="1800" dirty="0">
              <a:solidFill>
                <a:prstClr val="white"/>
              </a:solidFill>
              <a:ea typeface="微软雅黑" panose="020B0503020204020204" charset="-122"/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148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27" name="矩形 26"/>
          <p:cNvSpPr/>
          <p:nvPr userDrawn="1"/>
        </p:nvSpPr>
        <p:spPr>
          <a:xfrm>
            <a:off x="291442" y="319404"/>
            <a:ext cx="8561117" cy="6219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pic>
        <p:nvPicPr>
          <p:cNvPr id="12" name="Picture 7" descr="草地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6" t="72656" r="3681" b="18617"/>
          <a:stretch>
            <a:fillRect/>
          </a:stretch>
        </p:blipFill>
        <p:spPr bwMode="auto">
          <a:xfrm>
            <a:off x="291441" y="5143420"/>
            <a:ext cx="8561117" cy="1381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F:\360云盘\02-个人资料\！PPT图片及版面资源\06-PPT精选插图\04-图标\423090B0910FC3C8E5E2C9AD9C926E7E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580" y="1916832"/>
            <a:ext cx="3060677" cy="408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370013" y="1827213"/>
            <a:ext cx="3583670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99955" y="1827213"/>
            <a:ext cx="3583670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组合 4097"/>
          <p:cNvGrpSpPr/>
          <p:nvPr/>
        </p:nvGrpSpPr>
        <p:grpSpPr>
          <a:xfrm>
            <a:off x="-3238500" y="0"/>
            <a:ext cx="11925300" cy="3810000"/>
            <a:chOff x="-2040" y="0"/>
            <a:chExt cx="7512" cy="2400"/>
          </a:xfrm>
        </p:grpSpPr>
        <p:sp>
          <p:nvSpPr>
            <p:cNvPr id="1027" name="任意多边形 4098"/>
            <p:cNvSpPr/>
            <p:nvPr/>
          </p:nvSpPr>
          <p:spPr>
            <a:xfrm>
              <a:off x="-2040" y="432"/>
              <a:ext cx="2592" cy="1968"/>
            </a:xfrm>
            <a:custGeom>
              <a:avLst/>
              <a:gdLst/>
              <a:ahLst/>
              <a:cxnLst/>
              <a:pathLst>
                <a:path w="64000" h="64000">
                  <a:moveTo>
                    <a:pt x="50296" y="5746"/>
                  </a:moveTo>
                  <a:cubicBezTo>
                    <a:pt x="58581" y="11528"/>
                    <a:pt x="64000" y="21131"/>
                    <a:pt x="64000" y="32000"/>
                  </a:cubicBezTo>
                  <a:cubicBezTo>
                    <a:pt x="64000" y="42869"/>
                    <a:pt x="58581" y="52472"/>
                    <a:pt x="50299" y="58255"/>
                  </a:cubicBezTo>
                  <a:cubicBezTo>
                    <a:pt x="50301" y="58258"/>
                    <a:pt x="50301" y="58258"/>
                    <a:pt x="50301" y="58257"/>
                  </a:cubicBezTo>
                  <a:lnTo>
                    <a:pt x="50296" y="58254"/>
                  </a:lnTo>
                  <a:lnTo>
                    <a:pt x="50296" y="5745"/>
                  </a:lnTo>
                  <a:cubicBezTo>
                    <a:pt x="50299" y="5743"/>
                    <a:pt x="50299" y="5744"/>
                    <a:pt x="50299" y="574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8" name="任意多边形 4099"/>
            <p:cNvSpPr/>
            <p:nvPr/>
          </p:nvSpPr>
          <p:spPr>
            <a:xfrm>
              <a:off x="-1528" y="0"/>
              <a:ext cx="1949" cy="1987"/>
            </a:xfrm>
            <a:custGeom>
              <a:avLst/>
              <a:gdLst/>
              <a:ahLst/>
              <a:cxnLst/>
              <a:pathLst>
                <a:path w="64000" h="64000">
                  <a:moveTo>
                    <a:pt x="50077" y="5595"/>
                  </a:moveTo>
                  <a:cubicBezTo>
                    <a:pt x="58486" y="11360"/>
                    <a:pt x="64000" y="21036"/>
                    <a:pt x="64000" y="32000"/>
                  </a:cubicBezTo>
                  <a:cubicBezTo>
                    <a:pt x="64000" y="42964"/>
                    <a:pt x="58486" y="52640"/>
                    <a:pt x="50080" y="58406"/>
                  </a:cubicBezTo>
                  <a:lnTo>
                    <a:pt x="50080" y="58406"/>
                  </a:lnTo>
                  <a:lnTo>
                    <a:pt x="50077" y="58405"/>
                  </a:lnTo>
                  <a:lnTo>
                    <a:pt x="50077" y="5594"/>
                  </a:lnTo>
                  <a:lnTo>
                    <a:pt x="50077" y="559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9" name="直接连接符 4100"/>
            <p:cNvSpPr/>
            <p:nvPr/>
          </p:nvSpPr>
          <p:spPr>
            <a:xfrm>
              <a:off x="864" y="960"/>
              <a:ext cx="4608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030" name="标题 4101"/>
          <p:cNvSpPr>
            <a:spLocks noGrp="1"/>
          </p:cNvSpPr>
          <p:nvPr>
            <p:ph type="title"/>
          </p:nvPr>
        </p:nvSpPr>
        <p:spPr>
          <a:xfrm>
            <a:off x="1370013" y="301625"/>
            <a:ext cx="7313612" cy="11430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1" name="文本占位符 4102"/>
          <p:cNvSpPr>
            <a:spLocks noGrp="1"/>
          </p:cNvSpPr>
          <p:nvPr>
            <p:ph type="body"/>
          </p:nvPr>
        </p:nvSpPr>
        <p:spPr>
          <a:xfrm>
            <a:off x="1370013" y="1827213"/>
            <a:ext cx="7313612" cy="411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104" name="日期占位符 4103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>
              <a:defRPr sz="1200">
                <a:latin typeface="Verdana" panose="020B0604030504040204" pitchFamily="34" charset="0"/>
              </a:defRPr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105" name="页脚占位符 410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ctr">
              <a:defRPr sz="1200">
                <a:latin typeface="Verdana" panose="020B0604030504040204" pitchFamily="34" charset="0"/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4106" name="灯片编号占位符 4105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r">
              <a:defRPr sz="1200">
                <a:latin typeface="Verdana" panose="020B0604030504040204" pitchFamily="34" charset="0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¡"/>
        <a:defRPr sz="2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¡"/>
        <a:defRPr sz="2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¡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¡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¡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¡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¡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erdan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erdan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erdan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erdan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erdan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erdan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erdan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erdan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组合 4097"/>
          <p:cNvGrpSpPr/>
          <p:nvPr/>
        </p:nvGrpSpPr>
        <p:grpSpPr>
          <a:xfrm>
            <a:off x="-3238500" y="0"/>
            <a:ext cx="11925300" cy="3810000"/>
            <a:chOff x="-2040" y="0"/>
            <a:chExt cx="7512" cy="2400"/>
          </a:xfrm>
        </p:grpSpPr>
        <p:sp>
          <p:nvSpPr>
            <p:cNvPr id="1027" name="任意多边形 4098"/>
            <p:cNvSpPr/>
            <p:nvPr/>
          </p:nvSpPr>
          <p:spPr>
            <a:xfrm>
              <a:off x="-2040" y="432"/>
              <a:ext cx="2592" cy="1968"/>
            </a:xfrm>
            <a:custGeom>
              <a:avLst/>
              <a:gdLst/>
              <a:ahLst/>
              <a:cxnLst/>
              <a:pathLst>
                <a:path w="64000" h="64000">
                  <a:moveTo>
                    <a:pt x="50296" y="5746"/>
                  </a:moveTo>
                  <a:cubicBezTo>
                    <a:pt x="58581" y="11528"/>
                    <a:pt x="64000" y="21131"/>
                    <a:pt x="64000" y="32000"/>
                  </a:cubicBezTo>
                  <a:cubicBezTo>
                    <a:pt x="64000" y="42869"/>
                    <a:pt x="58581" y="52472"/>
                    <a:pt x="50299" y="58255"/>
                  </a:cubicBezTo>
                  <a:cubicBezTo>
                    <a:pt x="50301" y="58258"/>
                    <a:pt x="50301" y="58258"/>
                    <a:pt x="50301" y="58257"/>
                  </a:cubicBezTo>
                  <a:lnTo>
                    <a:pt x="50296" y="58254"/>
                  </a:lnTo>
                  <a:lnTo>
                    <a:pt x="50296" y="5745"/>
                  </a:lnTo>
                  <a:cubicBezTo>
                    <a:pt x="50299" y="5743"/>
                    <a:pt x="50299" y="5744"/>
                    <a:pt x="50299" y="574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8" name="任意多边形 4099"/>
            <p:cNvSpPr/>
            <p:nvPr/>
          </p:nvSpPr>
          <p:spPr>
            <a:xfrm>
              <a:off x="-1528" y="0"/>
              <a:ext cx="1949" cy="1987"/>
            </a:xfrm>
            <a:custGeom>
              <a:avLst/>
              <a:gdLst/>
              <a:ahLst/>
              <a:cxnLst/>
              <a:pathLst>
                <a:path w="64000" h="64000">
                  <a:moveTo>
                    <a:pt x="50077" y="5595"/>
                  </a:moveTo>
                  <a:cubicBezTo>
                    <a:pt x="58486" y="11360"/>
                    <a:pt x="64000" y="21036"/>
                    <a:pt x="64000" y="32000"/>
                  </a:cubicBezTo>
                  <a:cubicBezTo>
                    <a:pt x="64000" y="42964"/>
                    <a:pt x="58486" y="52640"/>
                    <a:pt x="50080" y="58406"/>
                  </a:cubicBezTo>
                  <a:lnTo>
                    <a:pt x="50080" y="58406"/>
                  </a:lnTo>
                  <a:lnTo>
                    <a:pt x="50077" y="58405"/>
                  </a:lnTo>
                  <a:lnTo>
                    <a:pt x="50077" y="5594"/>
                  </a:lnTo>
                  <a:lnTo>
                    <a:pt x="50077" y="559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9" name="直接连接符 4100"/>
            <p:cNvSpPr/>
            <p:nvPr/>
          </p:nvSpPr>
          <p:spPr>
            <a:xfrm>
              <a:off x="864" y="960"/>
              <a:ext cx="4608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030" name="标题 4101"/>
          <p:cNvSpPr>
            <a:spLocks noGrp="1"/>
          </p:cNvSpPr>
          <p:nvPr>
            <p:ph type="title"/>
          </p:nvPr>
        </p:nvSpPr>
        <p:spPr>
          <a:xfrm>
            <a:off x="1370013" y="301625"/>
            <a:ext cx="7313612" cy="11430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1" name="文本占位符 4102"/>
          <p:cNvSpPr>
            <a:spLocks noGrp="1"/>
          </p:cNvSpPr>
          <p:nvPr>
            <p:ph type="body"/>
          </p:nvPr>
        </p:nvSpPr>
        <p:spPr>
          <a:xfrm>
            <a:off x="1370013" y="1827213"/>
            <a:ext cx="7313612" cy="411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104" name="日期占位符 4103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>
              <a:defRPr sz="1200">
                <a:latin typeface="Verdana" panose="020B0604030504040204" pitchFamily="34" charset="0"/>
              </a:defRPr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105" name="页脚占位符 410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ctr">
              <a:defRPr sz="1200">
                <a:latin typeface="Verdana" panose="020B0604030504040204" pitchFamily="34" charset="0"/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4106" name="灯片编号占位符 4105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r">
              <a:defRPr sz="1200">
                <a:latin typeface="Verdana" panose="020B0604030504040204" pitchFamily="34" charset="0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¡"/>
        <a:defRPr sz="2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¡"/>
        <a:defRPr sz="2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¡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¡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¡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¡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¡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erdan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erdan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erdan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erdan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erdan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erdan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erdan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erdan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标题 544769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algn="ctr"/>
            <a:r>
              <a:rPr lang="zh-CN" altLang="en-US" sz="7200" b="1" dirty="0">
                <a:solidFill>
                  <a:srgbClr val="0070C0"/>
                </a:solidFill>
                <a:latin typeface="Verdana" panose="020B0604030504040204" pitchFamily="34" charset="0"/>
              </a:rPr>
              <a:t>高频电子技术</a:t>
            </a:r>
            <a:endParaRPr lang="zh-CN" altLang="en-US" sz="7200" b="1" dirty="0">
              <a:solidFill>
                <a:srgbClr val="0070C0"/>
              </a:solidFill>
              <a:latin typeface="Verdana" panose="020B0604030504040204" pitchFamily="34" charset="0"/>
            </a:endParaRPr>
          </a:p>
        </p:txBody>
      </p:sp>
      <p:sp>
        <p:nvSpPr>
          <p:cNvPr id="3074" name="矩形 544774"/>
          <p:cNvSpPr/>
          <p:nvPr/>
        </p:nvSpPr>
        <p:spPr>
          <a:xfrm>
            <a:off x="2628900" y="5518150"/>
            <a:ext cx="4495800" cy="8921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070C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北京理工大学出版社</a:t>
            </a:r>
            <a:endParaRPr lang="zh-CN" altLang="en-US" sz="3200" b="1" dirty="0">
              <a:solidFill>
                <a:srgbClr val="0070C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3075" name="文本框 1"/>
          <p:cNvSpPr txBox="1"/>
          <p:nvPr/>
        </p:nvSpPr>
        <p:spPr>
          <a:xfrm>
            <a:off x="2916238" y="1628775"/>
            <a:ext cx="3243262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（第</a:t>
            </a:r>
            <a:r>
              <a:rPr lang="en-US" altLang="zh-CN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版）</a:t>
            </a:r>
            <a:endParaRPr lang="zh-CN" altLang="en-US" sz="28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6" name="文本框 2"/>
          <p:cNvSpPr txBox="1"/>
          <p:nvPr/>
        </p:nvSpPr>
        <p:spPr>
          <a:xfrm>
            <a:off x="2976563" y="3390900"/>
            <a:ext cx="3756025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主编</a:t>
            </a:r>
            <a:r>
              <a:rPr lang="en-US" altLang="zh-CN" sz="40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40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张建国</a:t>
            </a:r>
            <a:endParaRPr lang="zh-CN" altLang="en-US" sz="40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标题 36865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pPr algn="ctr"/>
            <a:r>
              <a:rPr lang="zh-CN" altLang="en-US" b="1" dirty="0"/>
              <a:t>第</a:t>
            </a:r>
            <a:r>
              <a:rPr lang="en-US" altLang="zh-CN" b="1" dirty="0"/>
              <a:t>3</a:t>
            </a:r>
            <a:r>
              <a:rPr lang="zh-CN" altLang="en-US" b="1" dirty="0"/>
              <a:t>章  高频功率放大器的应用</a:t>
            </a:r>
            <a:endParaRPr lang="zh-CN" altLang="en-US" b="1" dirty="0"/>
          </a:p>
        </p:txBody>
      </p:sp>
      <p:sp>
        <p:nvSpPr>
          <p:cNvPr id="10242" name="文本占位符 36866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r>
              <a:rPr lang="en-US" altLang="zh-CN" b="1" dirty="0">
                <a:solidFill>
                  <a:schemeClr val="tx2"/>
                </a:solidFill>
              </a:rPr>
              <a:t>3.1 谐振功率放大器</a:t>
            </a:r>
            <a:endParaRPr lang="en-US" altLang="zh-CN" b="1" dirty="0">
              <a:solidFill>
                <a:schemeClr val="tx2"/>
              </a:solidFill>
            </a:endParaRPr>
          </a:p>
          <a:p>
            <a:r>
              <a:rPr lang="en-US" altLang="zh-CN" b="1" dirty="0">
                <a:solidFill>
                  <a:schemeClr val="tx2"/>
                </a:solidFill>
              </a:rPr>
              <a:t>3.2 宽带高频功率放大器</a:t>
            </a:r>
            <a:endParaRPr lang="zh-CN" altLang="en-US" b="1" dirty="0">
              <a:solidFill>
                <a:schemeClr val="tx2"/>
              </a:solidFill>
            </a:endParaRPr>
          </a:p>
          <a:p>
            <a:r>
              <a:rPr lang="en-US" altLang="zh-CN" b="1" dirty="0">
                <a:solidFill>
                  <a:schemeClr val="tx2"/>
                </a:solidFill>
              </a:rPr>
              <a:t>3.3 倍频器</a:t>
            </a:r>
            <a:endParaRPr lang="zh-CN" altLang="en-US" b="1" dirty="0">
              <a:solidFill>
                <a:schemeClr val="tx2"/>
              </a:solidFill>
            </a:endParaRPr>
          </a:p>
          <a:p>
            <a:r>
              <a:rPr lang="en-US" altLang="zh-CN" b="1" dirty="0">
                <a:solidFill>
                  <a:schemeClr val="tx2"/>
                </a:solidFill>
              </a:rPr>
              <a:t>3.4 技能训练3：高频功率放大与发射实训</a:t>
            </a:r>
            <a:endParaRPr lang="zh-CN" altLang="en-US" b="1" dirty="0">
              <a:solidFill>
                <a:schemeClr val="tx2"/>
              </a:solidFill>
            </a:endParaRPr>
          </a:p>
          <a:p>
            <a:endParaRPr lang="en-US" altLang="zh-CN" b="1" dirty="0">
              <a:solidFill>
                <a:schemeClr val="tx2"/>
              </a:solidFill>
            </a:endParaRPr>
          </a:p>
          <a:p>
            <a:pPr>
              <a:buNone/>
            </a:pPr>
            <a:endParaRPr lang="en-US" altLang="zh-CN" b="1" dirty="0">
              <a:solidFill>
                <a:schemeClr val="tx2"/>
              </a:solidFill>
            </a:endParaRPr>
          </a:p>
        </p:txBody>
      </p:sp>
      <p:sp>
        <p:nvSpPr>
          <p:cNvPr id="10243" name="文本框 36867"/>
          <p:cNvSpPr txBox="1"/>
          <p:nvPr/>
        </p:nvSpPr>
        <p:spPr>
          <a:xfrm>
            <a:off x="7165975" y="6165850"/>
            <a:ext cx="935038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Verdana" panose="020B0604030504040204" pitchFamily="34" charset="0"/>
                <a:ea typeface="宋体" panose="02010600030101010101" pitchFamily="2" charset="-122"/>
                <a:hlinkClick r:id="rId1" action="ppaction://hlinksldjump"/>
              </a:rPr>
              <a:t>返 回</a:t>
            </a:r>
            <a:endParaRPr lang="zh-CN" altLang="en-US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标题 36865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pPr algn="ctr"/>
            <a:r>
              <a:rPr lang="zh-CN" altLang="en-US" b="1" dirty="0"/>
              <a:t>第</a:t>
            </a:r>
            <a:r>
              <a:rPr lang="en-US" altLang="zh-CN" b="1" dirty="0"/>
              <a:t>4</a:t>
            </a:r>
            <a:r>
              <a:rPr lang="zh-CN" altLang="en-US" b="1" dirty="0"/>
              <a:t>章  正弦波振荡器的应用</a:t>
            </a:r>
            <a:endParaRPr lang="zh-CN" altLang="en-US" b="1" dirty="0"/>
          </a:p>
        </p:txBody>
      </p:sp>
      <p:sp>
        <p:nvSpPr>
          <p:cNvPr id="10242" name="文本占位符 36866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r>
              <a:rPr lang="en-US" altLang="zh-CN" b="1" dirty="0">
                <a:solidFill>
                  <a:schemeClr val="tx2"/>
                </a:solidFill>
              </a:rPr>
              <a:t>4.1 反馈振荡器的工作过程</a:t>
            </a:r>
            <a:endParaRPr lang="en-US" altLang="zh-CN" b="1" dirty="0">
              <a:solidFill>
                <a:schemeClr val="tx2"/>
              </a:solidFill>
            </a:endParaRPr>
          </a:p>
          <a:p>
            <a:r>
              <a:rPr lang="en-US" altLang="zh-CN" b="1" dirty="0">
                <a:solidFill>
                  <a:schemeClr val="tx2"/>
                </a:solidFill>
              </a:rPr>
              <a:t>4.2 LC三点式振荡器</a:t>
            </a:r>
            <a:endParaRPr lang="zh-CN" altLang="en-US" b="1" dirty="0">
              <a:solidFill>
                <a:schemeClr val="tx2"/>
              </a:solidFill>
            </a:endParaRPr>
          </a:p>
          <a:p>
            <a:r>
              <a:rPr lang="en-US" altLang="zh-CN" b="1" dirty="0">
                <a:solidFill>
                  <a:schemeClr val="tx2"/>
                </a:solidFill>
              </a:rPr>
              <a:t>4.3 石英晶体振荡器</a:t>
            </a:r>
            <a:endParaRPr lang="zh-CN" altLang="en-US" b="1" dirty="0">
              <a:solidFill>
                <a:schemeClr val="tx2"/>
              </a:solidFill>
            </a:endParaRPr>
          </a:p>
          <a:p>
            <a:r>
              <a:rPr lang="en-US" altLang="zh-CN" b="1" dirty="0">
                <a:solidFill>
                  <a:schemeClr val="tx2"/>
                </a:solidFill>
              </a:rPr>
              <a:t>4.4 ＲＣ正弦波振荡器</a:t>
            </a:r>
            <a:endParaRPr lang="zh-CN" altLang="en-US" b="1" dirty="0">
              <a:solidFill>
                <a:schemeClr val="tx2"/>
              </a:solidFill>
            </a:endParaRPr>
          </a:p>
          <a:p>
            <a:r>
              <a:rPr lang="en-US" altLang="zh-CN" b="1" dirty="0">
                <a:solidFill>
                  <a:schemeClr val="tx2"/>
                </a:solidFill>
              </a:rPr>
              <a:t>4.5 集成电路振荡器</a:t>
            </a:r>
            <a:endParaRPr lang="en-US" altLang="zh-CN" b="1" dirty="0">
              <a:solidFill>
                <a:schemeClr val="tx2"/>
              </a:solidFill>
            </a:endParaRPr>
          </a:p>
          <a:p>
            <a:r>
              <a:rPr lang="zh-CN" altLang="en-US" b="1" dirty="0">
                <a:solidFill>
                  <a:schemeClr val="tx2"/>
                </a:solidFill>
              </a:rPr>
              <a:t>4.6 技能训练4 ：LC与晶体振荡器实训</a:t>
            </a:r>
            <a:endParaRPr lang="zh-CN" altLang="en-US" b="1" dirty="0">
              <a:solidFill>
                <a:schemeClr val="tx2"/>
              </a:solidFill>
            </a:endParaRPr>
          </a:p>
          <a:p>
            <a:endParaRPr lang="en-US" altLang="zh-CN" b="1" dirty="0">
              <a:solidFill>
                <a:schemeClr val="tx2"/>
              </a:solidFill>
            </a:endParaRPr>
          </a:p>
          <a:p>
            <a:pPr>
              <a:buNone/>
            </a:pPr>
            <a:endParaRPr lang="en-US" altLang="zh-CN" b="1" dirty="0">
              <a:solidFill>
                <a:schemeClr val="tx2"/>
              </a:solidFill>
            </a:endParaRPr>
          </a:p>
        </p:txBody>
      </p:sp>
      <p:sp>
        <p:nvSpPr>
          <p:cNvPr id="10243" name="文本框 36867"/>
          <p:cNvSpPr txBox="1"/>
          <p:nvPr/>
        </p:nvSpPr>
        <p:spPr>
          <a:xfrm>
            <a:off x="7165975" y="6165850"/>
            <a:ext cx="935038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Verdana" panose="020B0604030504040204" pitchFamily="34" charset="0"/>
                <a:ea typeface="宋体" panose="02010600030101010101" pitchFamily="2" charset="-122"/>
                <a:hlinkClick r:id="rId1" action="ppaction://hlinksldjump"/>
              </a:rPr>
              <a:t>返 回</a:t>
            </a:r>
            <a:endParaRPr lang="zh-CN" altLang="en-US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标题 36865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pPr algn="ctr"/>
            <a:r>
              <a:rPr lang="zh-CN" altLang="en-US" b="1" dirty="0"/>
              <a:t>第</a:t>
            </a:r>
            <a:r>
              <a:rPr lang="en-US" altLang="zh-CN" b="1" dirty="0"/>
              <a:t>5</a:t>
            </a:r>
            <a:r>
              <a:rPr lang="zh-CN" altLang="en-US" b="1" dirty="0"/>
              <a:t>章 振幅调制器、解调器及</a:t>
            </a:r>
            <a:br>
              <a:rPr lang="zh-CN" altLang="en-US" b="1" dirty="0"/>
            </a:br>
            <a:r>
              <a:rPr lang="zh-CN" altLang="en-US" b="1" dirty="0"/>
              <a:t>混频器的应用</a:t>
            </a:r>
            <a:endParaRPr lang="zh-CN" altLang="en-US" b="1" dirty="0"/>
          </a:p>
        </p:txBody>
      </p:sp>
      <p:sp>
        <p:nvSpPr>
          <p:cNvPr id="10242" name="文本占位符 36866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r>
              <a:rPr lang="en-US" altLang="zh-CN" b="1" dirty="0">
                <a:solidFill>
                  <a:schemeClr val="tx2"/>
                </a:solidFill>
              </a:rPr>
              <a:t>5.1  信号变换概述</a:t>
            </a:r>
            <a:endParaRPr lang="en-US" altLang="zh-CN" b="1" dirty="0">
              <a:solidFill>
                <a:schemeClr val="tx2"/>
              </a:solidFill>
            </a:endParaRPr>
          </a:p>
          <a:p>
            <a:r>
              <a:rPr lang="en-US" altLang="zh-CN" b="1" dirty="0">
                <a:solidFill>
                  <a:schemeClr val="tx2"/>
                </a:solidFill>
              </a:rPr>
              <a:t>5.2  振幅调制电路</a:t>
            </a:r>
            <a:endParaRPr lang="zh-CN" altLang="en-US" b="1" dirty="0">
              <a:solidFill>
                <a:schemeClr val="tx2"/>
              </a:solidFill>
            </a:endParaRPr>
          </a:p>
          <a:p>
            <a:r>
              <a:rPr lang="en-US" altLang="zh-CN" b="1" dirty="0">
                <a:solidFill>
                  <a:schemeClr val="tx2"/>
                </a:solidFill>
              </a:rPr>
              <a:t>5.3  振幅解调电路 </a:t>
            </a:r>
            <a:endParaRPr lang="zh-CN" altLang="en-US" b="1" dirty="0">
              <a:solidFill>
                <a:schemeClr val="tx2"/>
              </a:solidFill>
            </a:endParaRPr>
          </a:p>
          <a:p>
            <a:r>
              <a:rPr lang="en-US" altLang="zh-CN" b="1" dirty="0">
                <a:solidFill>
                  <a:schemeClr val="tx2"/>
                </a:solidFill>
              </a:rPr>
              <a:t>5.4  混频器</a:t>
            </a:r>
            <a:endParaRPr lang="zh-CN" altLang="en-US" b="1" dirty="0">
              <a:solidFill>
                <a:schemeClr val="tx2"/>
              </a:solidFill>
            </a:endParaRPr>
          </a:p>
          <a:p>
            <a:r>
              <a:rPr lang="en-US" altLang="zh-CN" b="1" dirty="0">
                <a:solidFill>
                  <a:schemeClr val="tx2"/>
                </a:solidFill>
              </a:rPr>
              <a:t>5.5  技能训练5：幅度调制与解调器应用实训</a:t>
            </a:r>
            <a:endParaRPr lang="zh-CN" altLang="en-US" b="1" dirty="0">
              <a:solidFill>
                <a:schemeClr val="tx2"/>
              </a:solidFill>
            </a:endParaRPr>
          </a:p>
          <a:p>
            <a:endParaRPr lang="en-US" altLang="zh-CN" b="1" dirty="0">
              <a:solidFill>
                <a:schemeClr val="tx2"/>
              </a:solidFill>
            </a:endParaRPr>
          </a:p>
          <a:p>
            <a:pPr>
              <a:buNone/>
            </a:pPr>
            <a:endParaRPr lang="en-US" altLang="zh-CN" b="1" dirty="0">
              <a:solidFill>
                <a:schemeClr val="tx2"/>
              </a:solidFill>
            </a:endParaRPr>
          </a:p>
        </p:txBody>
      </p:sp>
      <p:sp>
        <p:nvSpPr>
          <p:cNvPr id="10243" name="文本框 36867"/>
          <p:cNvSpPr txBox="1"/>
          <p:nvPr/>
        </p:nvSpPr>
        <p:spPr>
          <a:xfrm>
            <a:off x="7165975" y="6165850"/>
            <a:ext cx="935038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Verdana" panose="020B0604030504040204" pitchFamily="34" charset="0"/>
                <a:ea typeface="宋体" panose="02010600030101010101" pitchFamily="2" charset="-122"/>
                <a:hlinkClick r:id="rId1" action="ppaction://hlinksldjump"/>
              </a:rPr>
              <a:t>返 回</a:t>
            </a:r>
            <a:endParaRPr lang="zh-CN" altLang="en-US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标题 36865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pPr algn="ctr"/>
            <a:r>
              <a:rPr lang="zh-CN" altLang="en-US" b="1" dirty="0"/>
              <a:t>第</a:t>
            </a:r>
            <a:r>
              <a:rPr lang="en-US" altLang="zh-CN" b="1" dirty="0"/>
              <a:t>6</a:t>
            </a:r>
            <a:r>
              <a:rPr lang="zh-CN" altLang="en-US" b="1" dirty="0"/>
              <a:t>章  角度调制器与解调器的应用</a:t>
            </a:r>
            <a:endParaRPr lang="zh-CN" altLang="en-US" b="1" dirty="0"/>
          </a:p>
        </p:txBody>
      </p:sp>
      <p:sp>
        <p:nvSpPr>
          <p:cNvPr id="10242" name="文本占位符 36866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r>
              <a:rPr lang="en-US" altLang="zh-CN" b="1" dirty="0">
                <a:solidFill>
                  <a:schemeClr val="tx2"/>
                </a:solidFill>
              </a:rPr>
              <a:t>6.1 角度调制原理</a:t>
            </a:r>
            <a:endParaRPr lang="en-US" altLang="zh-CN" b="1" dirty="0">
              <a:solidFill>
                <a:schemeClr val="tx2"/>
              </a:solidFill>
            </a:endParaRPr>
          </a:p>
          <a:p>
            <a:r>
              <a:rPr lang="en-US" altLang="zh-CN" b="1" dirty="0">
                <a:solidFill>
                  <a:schemeClr val="tx2"/>
                </a:solidFill>
              </a:rPr>
              <a:t>6.2 调频电路</a:t>
            </a:r>
            <a:endParaRPr lang="zh-CN" altLang="en-US" b="1" dirty="0">
              <a:solidFill>
                <a:schemeClr val="tx2"/>
              </a:solidFill>
            </a:endParaRPr>
          </a:p>
          <a:p>
            <a:r>
              <a:rPr lang="en-US" altLang="zh-CN" b="1" dirty="0">
                <a:solidFill>
                  <a:schemeClr val="tx2"/>
                </a:solidFill>
              </a:rPr>
              <a:t>6.3 角度调制和解调</a:t>
            </a:r>
            <a:endParaRPr lang="zh-CN" altLang="en-US" b="1" dirty="0">
              <a:solidFill>
                <a:schemeClr val="tx2"/>
              </a:solidFill>
            </a:endParaRPr>
          </a:p>
          <a:p>
            <a:r>
              <a:rPr lang="en-US" altLang="zh-CN" b="1" dirty="0">
                <a:solidFill>
                  <a:schemeClr val="tx2"/>
                </a:solidFill>
              </a:rPr>
              <a:t>6.4 技能训练6：变容二极管调频器与相位鉴频器应用实训</a:t>
            </a:r>
            <a:endParaRPr lang="en-US" altLang="zh-CN" b="1" dirty="0">
              <a:solidFill>
                <a:schemeClr val="tx2"/>
              </a:solidFill>
            </a:endParaRPr>
          </a:p>
          <a:p>
            <a:pPr>
              <a:buNone/>
            </a:pPr>
            <a:endParaRPr lang="en-US" altLang="zh-CN" b="1" dirty="0">
              <a:solidFill>
                <a:schemeClr val="tx2"/>
              </a:solidFill>
            </a:endParaRPr>
          </a:p>
        </p:txBody>
      </p:sp>
      <p:sp>
        <p:nvSpPr>
          <p:cNvPr id="10243" name="文本框 36867"/>
          <p:cNvSpPr txBox="1"/>
          <p:nvPr/>
        </p:nvSpPr>
        <p:spPr>
          <a:xfrm>
            <a:off x="7165975" y="6165850"/>
            <a:ext cx="935038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Verdana" panose="020B0604030504040204" pitchFamily="34" charset="0"/>
                <a:ea typeface="宋体" panose="02010600030101010101" pitchFamily="2" charset="-122"/>
                <a:hlinkClick r:id="rId1" action="ppaction://hlinksldjump"/>
              </a:rPr>
              <a:t>返 回</a:t>
            </a:r>
            <a:endParaRPr lang="zh-CN" altLang="en-US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标题 36865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pPr algn="ctr"/>
            <a:r>
              <a:rPr lang="zh-CN" altLang="en-US" b="1" dirty="0"/>
              <a:t>第</a:t>
            </a:r>
            <a:r>
              <a:rPr lang="en-US" altLang="zh-CN" b="1" dirty="0"/>
              <a:t>7</a:t>
            </a:r>
            <a:r>
              <a:rPr lang="zh-CN" altLang="en-US" b="1" dirty="0"/>
              <a:t>章  反馈控制电路的应用</a:t>
            </a:r>
            <a:endParaRPr lang="zh-CN" altLang="en-US" b="1" dirty="0"/>
          </a:p>
        </p:txBody>
      </p:sp>
      <p:sp>
        <p:nvSpPr>
          <p:cNvPr id="10242" name="文本占位符 36866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r>
              <a:rPr lang="en-US" altLang="zh-CN" b="1" dirty="0">
                <a:solidFill>
                  <a:schemeClr val="tx2"/>
                </a:solidFill>
              </a:rPr>
              <a:t>7.1 自动增益控制电路</a:t>
            </a:r>
            <a:endParaRPr lang="en-US" altLang="zh-CN" b="1" dirty="0">
              <a:solidFill>
                <a:schemeClr val="tx2"/>
              </a:solidFill>
            </a:endParaRPr>
          </a:p>
          <a:p>
            <a:r>
              <a:rPr lang="en-US" altLang="zh-CN" b="1" dirty="0">
                <a:solidFill>
                  <a:schemeClr val="tx2"/>
                </a:solidFill>
              </a:rPr>
              <a:t>7.2 自动频率控制电路</a:t>
            </a:r>
            <a:endParaRPr lang="zh-CN" altLang="en-US" b="1" dirty="0">
              <a:solidFill>
                <a:schemeClr val="tx2"/>
              </a:solidFill>
            </a:endParaRPr>
          </a:p>
          <a:p>
            <a:r>
              <a:rPr lang="en-US" altLang="zh-CN" b="1" dirty="0">
                <a:solidFill>
                  <a:schemeClr val="tx2"/>
                </a:solidFill>
              </a:rPr>
              <a:t>7.3 锁相环路（PLL）</a:t>
            </a:r>
            <a:endParaRPr lang="zh-CN" altLang="en-US" b="1" dirty="0">
              <a:solidFill>
                <a:schemeClr val="tx2"/>
              </a:solidFill>
            </a:endParaRPr>
          </a:p>
          <a:p>
            <a:r>
              <a:rPr lang="en-US" altLang="zh-CN" b="1" dirty="0">
                <a:solidFill>
                  <a:schemeClr val="tx2"/>
                </a:solidFill>
              </a:rPr>
              <a:t>7.4 频率合成器</a:t>
            </a:r>
            <a:endParaRPr lang="zh-CN" altLang="en-US" b="1" dirty="0">
              <a:solidFill>
                <a:schemeClr val="tx2"/>
              </a:solidFill>
            </a:endParaRPr>
          </a:p>
          <a:p>
            <a:r>
              <a:rPr lang="en-US" altLang="zh-CN" b="1" dirty="0">
                <a:solidFill>
                  <a:schemeClr val="tx2"/>
                </a:solidFill>
              </a:rPr>
              <a:t>7.5 技能训练 7：接收部分的联试实训</a:t>
            </a:r>
            <a:endParaRPr lang="en-US" altLang="zh-CN" b="1" dirty="0">
              <a:solidFill>
                <a:schemeClr val="tx2"/>
              </a:solidFill>
            </a:endParaRPr>
          </a:p>
          <a:p>
            <a:r>
              <a:rPr lang="zh-CN" altLang="en-US" b="1" dirty="0">
                <a:solidFill>
                  <a:schemeClr val="tx2"/>
                </a:solidFill>
              </a:rPr>
              <a:t>7.6 技能训练8：发送部分的联试实训</a:t>
            </a:r>
            <a:endParaRPr lang="en-US" altLang="zh-CN" b="1" dirty="0">
              <a:solidFill>
                <a:schemeClr val="tx2"/>
              </a:solidFill>
            </a:endParaRPr>
          </a:p>
          <a:p>
            <a:r>
              <a:rPr lang="zh-CN" altLang="en-US" b="1" dirty="0">
                <a:solidFill>
                  <a:schemeClr val="tx2"/>
                </a:solidFill>
              </a:rPr>
              <a:t>7.7</a:t>
            </a:r>
            <a:r>
              <a:rPr lang="en-US" altLang="zh-CN" b="1" dirty="0">
                <a:solidFill>
                  <a:schemeClr val="tx2"/>
                </a:solidFill>
              </a:rPr>
              <a:t> </a:t>
            </a:r>
            <a:r>
              <a:rPr lang="zh-CN" altLang="en-US" b="1" dirty="0">
                <a:solidFill>
                  <a:schemeClr val="tx2"/>
                </a:solidFill>
              </a:rPr>
              <a:t>技能综合实训：收音机整机装配实训</a:t>
            </a:r>
            <a:endParaRPr lang="zh-CN" altLang="en-US" b="1" dirty="0">
              <a:solidFill>
                <a:schemeClr val="tx2"/>
              </a:solidFill>
            </a:endParaRPr>
          </a:p>
          <a:p>
            <a:endParaRPr lang="en-US" altLang="zh-CN" b="1" dirty="0">
              <a:solidFill>
                <a:schemeClr val="tx2"/>
              </a:solidFill>
            </a:endParaRPr>
          </a:p>
          <a:p>
            <a:pPr>
              <a:buNone/>
            </a:pPr>
            <a:endParaRPr lang="en-US" altLang="zh-CN" b="1" dirty="0">
              <a:solidFill>
                <a:schemeClr val="tx2"/>
              </a:solidFill>
            </a:endParaRPr>
          </a:p>
        </p:txBody>
      </p:sp>
      <p:sp>
        <p:nvSpPr>
          <p:cNvPr id="10243" name="文本框 36867"/>
          <p:cNvSpPr txBox="1"/>
          <p:nvPr/>
        </p:nvSpPr>
        <p:spPr>
          <a:xfrm>
            <a:off x="7165975" y="6165850"/>
            <a:ext cx="935038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Verdana" panose="020B0604030504040204" pitchFamily="34" charset="0"/>
                <a:ea typeface="宋体" panose="02010600030101010101" pitchFamily="2" charset="-122"/>
                <a:hlinkClick r:id="rId1" action="ppaction://hlinksldjump"/>
              </a:rPr>
              <a:t>返 回</a:t>
            </a:r>
            <a:endParaRPr lang="zh-CN" altLang="en-US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标题 36865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pPr algn="ctr"/>
            <a:r>
              <a:rPr lang="zh-CN" altLang="en-US" b="1" dirty="0"/>
              <a:t>第</a:t>
            </a:r>
            <a:r>
              <a:rPr lang="en-US" altLang="zh-CN" b="1" dirty="0"/>
              <a:t>8</a:t>
            </a:r>
            <a:r>
              <a:rPr lang="zh-CN" altLang="en-US" b="1" dirty="0"/>
              <a:t>章   数字调制</a:t>
            </a:r>
            <a:endParaRPr lang="zh-CN" altLang="en-US" b="1" dirty="0"/>
          </a:p>
        </p:txBody>
      </p:sp>
      <p:sp>
        <p:nvSpPr>
          <p:cNvPr id="10242" name="文本占位符 36866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r>
              <a:rPr lang="en-US" altLang="zh-CN" b="1" dirty="0">
                <a:solidFill>
                  <a:schemeClr val="tx2"/>
                </a:solidFill>
              </a:rPr>
              <a:t>8.1  概述</a:t>
            </a:r>
            <a:endParaRPr lang="en-US" altLang="zh-CN" b="1" dirty="0">
              <a:solidFill>
                <a:schemeClr val="tx2"/>
              </a:solidFill>
            </a:endParaRPr>
          </a:p>
          <a:p>
            <a:r>
              <a:rPr lang="en-US" altLang="zh-CN" b="1" dirty="0">
                <a:solidFill>
                  <a:schemeClr val="tx2"/>
                </a:solidFill>
              </a:rPr>
              <a:t>8.2  二进制幅度键控</a:t>
            </a:r>
            <a:endParaRPr lang="zh-CN" altLang="en-US" b="1" dirty="0">
              <a:solidFill>
                <a:schemeClr val="tx2"/>
              </a:solidFill>
            </a:endParaRPr>
          </a:p>
          <a:p>
            <a:r>
              <a:rPr lang="en-US" altLang="zh-CN" b="1" dirty="0">
                <a:solidFill>
                  <a:schemeClr val="tx2"/>
                </a:solidFill>
              </a:rPr>
              <a:t>8.3  二进制移频键控</a:t>
            </a:r>
            <a:endParaRPr lang="zh-CN" altLang="en-US" b="1" dirty="0">
              <a:solidFill>
                <a:schemeClr val="tx2"/>
              </a:solidFill>
            </a:endParaRPr>
          </a:p>
          <a:p>
            <a:r>
              <a:rPr lang="en-US" altLang="zh-CN" b="1" dirty="0">
                <a:solidFill>
                  <a:schemeClr val="tx2"/>
                </a:solidFill>
              </a:rPr>
              <a:t>8.4  二进制移相键控</a:t>
            </a:r>
            <a:endParaRPr lang="zh-CN" altLang="en-US" b="1" dirty="0">
              <a:solidFill>
                <a:schemeClr val="tx2"/>
              </a:solidFill>
            </a:endParaRPr>
          </a:p>
          <a:p>
            <a:endParaRPr lang="zh-CN" altLang="en-US" b="1" dirty="0">
              <a:solidFill>
                <a:schemeClr val="tx2"/>
              </a:solidFill>
            </a:endParaRPr>
          </a:p>
          <a:p>
            <a:endParaRPr lang="en-US" altLang="zh-CN" b="1" dirty="0">
              <a:solidFill>
                <a:schemeClr val="tx2"/>
              </a:solidFill>
            </a:endParaRPr>
          </a:p>
          <a:p>
            <a:pPr>
              <a:buNone/>
            </a:pPr>
            <a:endParaRPr lang="en-US" altLang="zh-CN" b="1" dirty="0">
              <a:solidFill>
                <a:schemeClr val="tx2"/>
              </a:solidFill>
            </a:endParaRPr>
          </a:p>
        </p:txBody>
      </p:sp>
      <p:sp>
        <p:nvSpPr>
          <p:cNvPr id="10243" name="文本框 36867"/>
          <p:cNvSpPr txBox="1"/>
          <p:nvPr/>
        </p:nvSpPr>
        <p:spPr>
          <a:xfrm>
            <a:off x="7165975" y="6165850"/>
            <a:ext cx="935038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Verdana" panose="020B0604030504040204" pitchFamily="34" charset="0"/>
                <a:ea typeface="宋体" panose="02010600030101010101" pitchFamily="2" charset="-122"/>
                <a:hlinkClick r:id="rId1" action="ppaction://hlinksldjump"/>
              </a:rPr>
              <a:t>返 回</a:t>
            </a:r>
            <a:endParaRPr lang="zh-CN" altLang="en-US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24096" y="2727105"/>
            <a:ext cx="3617460" cy="828675"/>
          </a:xfrm>
          <a:prstGeom prst="rect">
            <a:avLst/>
          </a:prstGeom>
          <a:noFill/>
          <a:scene3d>
            <a:camera prst="orthographicFront"/>
            <a:lightRig rig="harsh" dir="t"/>
          </a:scene3d>
          <a:sp3d>
            <a:bevelT prst="convex"/>
          </a:sp3d>
        </p:spPr>
        <p:txBody>
          <a:bodyPr wrap="square" lIns="68562" tIns="34281" rIns="68562" bIns="34281">
            <a:spAutoFit/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zh-CN" altLang="en-US" sz="4950" b="1" cap="none" spc="0" dirty="0">
                <a:solidFill>
                  <a:schemeClr val="accent3"/>
                </a:solidFill>
                <a:effectLst/>
              </a:rPr>
              <a:t>谢谢观看</a:t>
            </a:r>
            <a:endParaRPr lang="zh-CN" altLang="en-US" sz="4950" b="1" cap="none" spc="0" dirty="0"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标题 545793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algn="ctr"/>
            <a:r>
              <a:rPr lang="zh-CN" altLang="en-US" b="1" dirty="0">
                <a:solidFill>
                  <a:srgbClr val="0070C0"/>
                </a:solidFill>
                <a:latin typeface="Verdana" panose="020B0604030504040204" pitchFamily="34" charset="0"/>
              </a:rPr>
              <a:t>前</a:t>
            </a:r>
            <a:r>
              <a:rPr lang="zh-CN" altLang="en-US" b="1" dirty="0">
                <a:solidFill>
                  <a:srgbClr val="0070C0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b="1" dirty="0">
                <a:solidFill>
                  <a:srgbClr val="0070C0"/>
                </a:solidFill>
                <a:latin typeface="Verdana" panose="020B0604030504040204" pitchFamily="34" charset="0"/>
              </a:rPr>
              <a:t>言</a:t>
            </a:r>
            <a:endParaRPr lang="zh-CN" altLang="en-US" b="1" dirty="0">
              <a:solidFill>
                <a:srgbClr val="0070C0"/>
              </a:solidFill>
              <a:latin typeface="Verdana" panose="020B0604030504040204" pitchFamily="34" charset="0"/>
            </a:endParaRPr>
          </a:p>
        </p:txBody>
      </p:sp>
      <p:sp>
        <p:nvSpPr>
          <p:cNvPr id="4098" name="文本占位符 545794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>
              <a:lnSpc>
                <a:spcPct val="130000"/>
              </a:lnSpc>
            </a:pPr>
            <a:r>
              <a:rPr lang="en-US" altLang="zh-CN" sz="2000" b="1" dirty="0">
                <a:latin typeface="Times New Roman" panose="02020603050405020304" pitchFamily="18" charset="0"/>
              </a:rPr>
              <a:t>        </a:t>
            </a:r>
            <a:r>
              <a:rPr lang="zh-CN" altLang="en-US" sz="2000" b="1" dirty="0">
                <a:latin typeface="Times New Roman" panose="02020603050405020304" pitchFamily="18" charset="0"/>
              </a:rPr>
              <a:t>为了适应现代电子技术飞速发展的需要，适应高职高专教育教学的要求，更好地培养应用型、技能型高级电子技术人才，编者在多年教学改革与实践的基础上，以培养学生综合应用能力为出发点编写了本教材。本书可作为高职高专电子类、通信类、无线电技术类专业的“高频电子技术”课程的教材，也可供从事电子技术工作的技术人员参考。</a:t>
            </a:r>
            <a:endParaRPr lang="zh-CN" altLang="en-US" sz="2000" b="1" dirty="0">
              <a:latin typeface="Times New Roman" panose="02020603050405020304" pitchFamily="18" charset="0"/>
            </a:endParaRPr>
          </a:p>
        </p:txBody>
      </p:sp>
      <p:sp>
        <p:nvSpPr>
          <p:cNvPr id="4099" name="矩形 545796"/>
          <p:cNvSpPr/>
          <p:nvPr/>
        </p:nvSpPr>
        <p:spPr>
          <a:xfrm>
            <a:off x="7310438" y="6308725"/>
            <a:ext cx="790575" cy="360363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ctr" anchorCtr="0"/>
          <a:p>
            <a:pPr algn="ctr"/>
            <a:r>
              <a:rPr lang="zh-CN" altLang="en-US" dirty="0">
                <a:latin typeface="Verdana" panose="020B0604030504040204" pitchFamily="34" charset="0"/>
                <a:ea typeface="宋体" panose="02010600030101010101" pitchFamily="2" charset="-122"/>
                <a:hlinkClick r:id="" action="ppaction://hlinkshowjump?jump=nextslide"/>
              </a:rPr>
              <a:t>下一页</a:t>
            </a:r>
            <a:endParaRPr lang="zh-CN" altLang="en-US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100" name="矩形 545797"/>
          <p:cNvSpPr/>
          <p:nvPr/>
        </p:nvSpPr>
        <p:spPr>
          <a:xfrm>
            <a:off x="8102600" y="6308725"/>
            <a:ext cx="790575" cy="360363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ctr" anchorCtr="0"/>
          <a:p>
            <a:pPr algn="ctr"/>
            <a:r>
              <a:rPr lang="zh-CN" altLang="en-US" dirty="0">
                <a:latin typeface="Verdana" panose="020B0604030504040204" pitchFamily="34" charset="0"/>
                <a:ea typeface="宋体" panose="02010600030101010101" pitchFamily="2" charset="-122"/>
                <a:hlinkClick r:id="" action="ppaction://hlinkshowjump?jump=firstslide"/>
              </a:rPr>
              <a:t>返回</a:t>
            </a:r>
            <a:endParaRPr lang="zh-CN" altLang="en-US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551937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algn="ctr"/>
            <a:r>
              <a:rPr lang="zh-CN" altLang="en-US" b="1" dirty="0">
                <a:solidFill>
                  <a:srgbClr val="0070C0"/>
                </a:solidFill>
                <a:latin typeface="Verdana" panose="020B0604030504040204" pitchFamily="34" charset="0"/>
              </a:rPr>
              <a:t>前</a:t>
            </a:r>
            <a:r>
              <a:rPr lang="zh-CN" altLang="en-US" b="1" dirty="0">
                <a:solidFill>
                  <a:srgbClr val="0070C0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b="1" dirty="0">
                <a:solidFill>
                  <a:srgbClr val="0070C0"/>
                </a:solidFill>
                <a:latin typeface="Verdana" panose="020B0604030504040204" pitchFamily="34" charset="0"/>
              </a:rPr>
              <a:t>言</a:t>
            </a:r>
            <a:endParaRPr lang="zh-CN" altLang="en-US" b="1" dirty="0">
              <a:solidFill>
                <a:srgbClr val="0070C0"/>
              </a:solidFill>
              <a:latin typeface="Verdana" panose="020B0604030504040204" pitchFamily="34" charset="0"/>
            </a:endParaRPr>
          </a:p>
        </p:txBody>
      </p:sp>
      <p:sp>
        <p:nvSpPr>
          <p:cNvPr id="5122" name="文本占位符 551938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>
              <a:lnSpc>
                <a:spcPct val="130000"/>
              </a:lnSpc>
            </a:pPr>
            <a:r>
              <a:rPr lang="en-US" altLang="zh-CN" sz="2000" b="1" dirty="0">
                <a:latin typeface="Times New Roman" panose="02020603050405020304" pitchFamily="18" charset="0"/>
              </a:rPr>
              <a:t>        </a:t>
            </a:r>
            <a:r>
              <a:rPr lang="zh-CN" altLang="en-US" sz="2000" b="1" dirty="0">
                <a:latin typeface="Times New Roman" panose="02020603050405020304" pitchFamily="18" charset="0"/>
              </a:rPr>
              <a:t>高频电子技术的研究对象是产生、发射、接收和处理高频信号的有关电路，主要解决无线电广播、电视和通信中发射与接收高频信号的有关技术问题。“高频电子技术”课程是高职高专电子信息类专业的一门主干专业课程，它涵盖了通信和电子电路的主要内容，在电子信息类专业中占有基础性的地位。随着现代通信技术和无线电技术的发展，“高频电子技术”的教学内容不断允实、教学体系不断更新，目前高频电子技术理论仍在不断允实与发展，越来越多地应用到其他学科领域。  </a:t>
            </a:r>
            <a:endParaRPr lang="zh-CN" altLang="en-US" sz="2000" b="1" dirty="0">
              <a:latin typeface="Times New Roman" panose="02020603050405020304" pitchFamily="18" charset="0"/>
            </a:endParaRPr>
          </a:p>
        </p:txBody>
      </p:sp>
      <p:sp>
        <p:nvSpPr>
          <p:cNvPr id="5123" name="矩形 551940"/>
          <p:cNvSpPr/>
          <p:nvPr/>
        </p:nvSpPr>
        <p:spPr>
          <a:xfrm>
            <a:off x="8102600" y="6308725"/>
            <a:ext cx="790575" cy="360363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ctr" anchorCtr="0"/>
          <a:p>
            <a:pPr algn="ctr"/>
            <a:r>
              <a:rPr lang="zh-CN" altLang="en-US" dirty="0">
                <a:latin typeface="Verdana" panose="020B0604030504040204" pitchFamily="34" charset="0"/>
                <a:ea typeface="宋体" panose="02010600030101010101" pitchFamily="2" charset="-122"/>
                <a:hlinkClick r:id="" action="ppaction://hlinkshowjump?jump=firstslide"/>
              </a:rPr>
              <a:t>返回</a:t>
            </a:r>
            <a:endParaRPr lang="zh-CN" altLang="en-US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5124" name="矩形 551941"/>
          <p:cNvSpPr/>
          <p:nvPr/>
        </p:nvSpPr>
        <p:spPr>
          <a:xfrm>
            <a:off x="6443663" y="6308725"/>
            <a:ext cx="790575" cy="360363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ctr" anchorCtr="0"/>
          <a:p>
            <a:pPr algn="ctr"/>
            <a:r>
              <a:rPr lang="zh-CN" altLang="en-US" dirty="0">
                <a:latin typeface="Verdana" panose="020B0604030504040204" pitchFamily="34" charset="0"/>
                <a:ea typeface="宋体" panose="02010600030101010101" pitchFamily="2" charset="-122"/>
                <a:hlinkClick r:id="" action="ppaction://hlinkshowjump?jump=previousslide"/>
              </a:rPr>
              <a:t>上一页</a:t>
            </a:r>
            <a:endParaRPr lang="zh-CN" altLang="en-US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5125" name="矩形 551942"/>
          <p:cNvSpPr/>
          <p:nvPr/>
        </p:nvSpPr>
        <p:spPr>
          <a:xfrm>
            <a:off x="7310438" y="6308725"/>
            <a:ext cx="790575" cy="360363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ctr" anchorCtr="0"/>
          <a:p>
            <a:pPr algn="ctr"/>
            <a:r>
              <a:rPr lang="zh-CN" altLang="en-US" dirty="0">
                <a:latin typeface="Verdana" panose="020B0604030504040204" pitchFamily="34" charset="0"/>
                <a:ea typeface="宋体" panose="02010600030101010101" pitchFamily="2" charset="-122"/>
                <a:hlinkClick r:id="" action="ppaction://hlinkshowjump?jump=nextslide"/>
              </a:rPr>
              <a:t>下一页</a:t>
            </a:r>
            <a:endParaRPr lang="zh-CN" altLang="en-US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标题 55296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algn="ctr"/>
            <a:r>
              <a:rPr lang="zh-CN" altLang="en-US" b="1" dirty="0">
                <a:solidFill>
                  <a:srgbClr val="0070C0"/>
                </a:solidFill>
                <a:latin typeface="Verdana" panose="020B0604030504040204" pitchFamily="34" charset="0"/>
              </a:rPr>
              <a:t>前</a:t>
            </a:r>
            <a:r>
              <a:rPr lang="zh-CN" altLang="en-US" b="1" dirty="0">
                <a:solidFill>
                  <a:srgbClr val="0070C0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b="1" dirty="0">
                <a:solidFill>
                  <a:srgbClr val="0070C0"/>
                </a:solidFill>
                <a:latin typeface="Verdana" panose="020B0604030504040204" pitchFamily="34" charset="0"/>
              </a:rPr>
              <a:t>言</a:t>
            </a:r>
            <a:endParaRPr lang="zh-CN" altLang="en-US" b="1" dirty="0">
              <a:solidFill>
                <a:srgbClr val="0070C0"/>
              </a:solidFill>
              <a:latin typeface="Verdana" panose="020B0604030504040204" pitchFamily="34" charset="0"/>
            </a:endParaRPr>
          </a:p>
        </p:txBody>
      </p:sp>
      <p:sp>
        <p:nvSpPr>
          <p:cNvPr id="6146" name="文本占位符 55296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>
              <a:lnSpc>
                <a:spcPct val="130000"/>
              </a:lnSpc>
            </a:pPr>
            <a:r>
              <a:rPr lang="en-US" altLang="zh-CN" sz="2000" b="1" dirty="0">
                <a:latin typeface="Times New Roman" panose="02020603050405020304" pitchFamily="18" charset="0"/>
              </a:rPr>
              <a:t>        </a:t>
            </a:r>
            <a:r>
              <a:rPr lang="zh-CN" altLang="en-US" sz="2000" b="1" dirty="0">
                <a:latin typeface="Times New Roman" panose="02020603050405020304" pitchFamily="18" charset="0"/>
              </a:rPr>
              <a:t>高频电子技术也是一门应用性很强的技术基础课程，主要任务是在讲授有关高频电子技术基本知识的基础上，培养学生分析和应用高频电路的能力。本教材根据高职高专学生的学习规律，在内容的编写上力求通俗易懂，在内容的处理上符合高职高专教学“以应用为目的，以必需、够用为度”的原则。</a:t>
            </a:r>
            <a:endParaRPr lang="zh-CN" altLang="en-US" sz="2000" b="1" dirty="0">
              <a:latin typeface="Times New Roman" panose="02020603050405020304" pitchFamily="18" charset="0"/>
            </a:endParaRPr>
          </a:p>
        </p:txBody>
      </p:sp>
      <p:sp>
        <p:nvSpPr>
          <p:cNvPr id="6147" name="矩形 552964"/>
          <p:cNvSpPr/>
          <p:nvPr/>
        </p:nvSpPr>
        <p:spPr>
          <a:xfrm>
            <a:off x="8102600" y="6308725"/>
            <a:ext cx="790575" cy="360363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ctr" anchorCtr="0"/>
          <a:p>
            <a:pPr algn="ctr"/>
            <a:r>
              <a:rPr lang="zh-CN" altLang="en-US" dirty="0">
                <a:latin typeface="Verdana" panose="020B0604030504040204" pitchFamily="34" charset="0"/>
                <a:ea typeface="宋体" panose="02010600030101010101" pitchFamily="2" charset="-122"/>
                <a:hlinkClick r:id="" action="ppaction://hlinkshowjump?jump=firstslide"/>
              </a:rPr>
              <a:t>返回</a:t>
            </a:r>
            <a:endParaRPr lang="zh-CN" altLang="en-US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148" name="矩形 552965"/>
          <p:cNvSpPr/>
          <p:nvPr/>
        </p:nvSpPr>
        <p:spPr>
          <a:xfrm>
            <a:off x="7310438" y="6308725"/>
            <a:ext cx="790575" cy="360363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ctr" anchorCtr="0"/>
          <a:p>
            <a:pPr algn="ctr"/>
            <a:r>
              <a:rPr lang="zh-CN" altLang="en-US" dirty="0">
                <a:latin typeface="Verdana" panose="020B0604030504040204" pitchFamily="34" charset="0"/>
                <a:ea typeface="宋体" panose="02010600030101010101" pitchFamily="2" charset="-122"/>
                <a:hlinkClick r:id="" action="ppaction://hlinkshowjump?jump=previousslide"/>
              </a:rPr>
              <a:t>上一页</a:t>
            </a:r>
            <a:endParaRPr lang="zh-CN" altLang="en-US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标题 1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pPr algn="ctr"/>
            <a:r>
              <a:rPr lang="zh-CN" altLang="en-US" b="1" dirty="0">
                <a:solidFill>
                  <a:srgbClr val="0070C0"/>
                </a:solidFill>
                <a:latin typeface="Verdana" panose="020B0604030504040204" pitchFamily="34" charset="0"/>
                <a:sym typeface="+mn-ea"/>
              </a:rPr>
              <a:t>前</a:t>
            </a:r>
            <a:r>
              <a:rPr lang="zh-CN" altLang="en-US" b="1" dirty="0">
                <a:solidFill>
                  <a:srgbClr val="0070C0"/>
                </a:solidFill>
                <a:latin typeface="Times New Roman" panose="02020603050405020304" pitchFamily="18" charset="0"/>
                <a:sym typeface="+mn-ea"/>
              </a:rPr>
              <a:t>  </a:t>
            </a:r>
            <a:r>
              <a:rPr lang="zh-CN" altLang="en-US" b="1" dirty="0">
                <a:solidFill>
                  <a:srgbClr val="0070C0"/>
                </a:solidFill>
                <a:latin typeface="Verdana" panose="020B0604030504040204" pitchFamily="34" charset="0"/>
                <a:sym typeface="+mn-ea"/>
              </a:rPr>
              <a:t>言</a:t>
            </a:r>
            <a:endParaRPr lang="zh-CN" altLang="en-US" b="1" dirty="0">
              <a:solidFill>
                <a:srgbClr val="0070C0"/>
              </a:solidFill>
              <a:latin typeface="Verdana" panose="020B0604030504040204" pitchFamily="34" charset="0"/>
              <a:sym typeface="+mn-ea"/>
            </a:endParaRPr>
          </a:p>
        </p:txBody>
      </p:sp>
      <p:sp>
        <p:nvSpPr>
          <p:cNvPr id="7170" name="内容占位符 2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r>
              <a:rPr lang="en-US" altLang="zh-CN" sz="2000" b="1"/>
              <a:t>      </a:t>
            </a:r>
            <a:r>
              <a:rPr lang="zh-CN" altLang="en-US" sz="2000" b="1"/>
              <a:t>本书采用校企合作形式编写，共分8章。第1章—通信技术基本知识，主要介绍高频电子技术在无线电通信系统中的作用和地位，并简单介绍了无线电信号的一些基础知识和基本概念。第2章到第7章分别介绍各种功能电路：高频小信号谐振放大器的应用、高频功率放大器的应用、正弦波振荡器的应用、振幅调制器解调器及混频器的应用、角度调制器与解调器的应用、反馈控制电路的应用等。为适应数字信息技术的发展，在原有模拟电子技术的基础上增加了第8章数字调制。在教材内容选取和安排上，编写时突出基本概念、基本理论和基本方法及基本技能，主要讲述分析和应用的方法，不追求系统性和完整性。为便于读者学习，着重讲清思路，交待方法，每项目都有小结、思考练习题，以帮助复习和巩固所学知识。</a:t>
            </a:r>
            <a:endParaRPr lang="zh-CN" altLang="en-US" sz="2000" b="1"/>
          </a:p>
          <a:p>
            <a:r>
              <a:rPr lang="en-US" altLang="zh-CN" sz="2000" b="1"/>
              <a:t>      </a:t>
            </a:r>
            <a:endParaRPr lang="zh-CN" altLang="en-US" sz="20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标题 1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pPr algn="ctr"/>
            <a:r>
              <a:rPr lang="zh-CN" altLang="en-US" b="1" dirty="0">
                <a:solidFill>
                  <a:srgbClr val="0070C0"/>
                </a:solidFill>
                <a:latin typeface="Verdana" panose="020B0604030504040204" pitchFamily="34" charset="0"/>
                <a:sym typeface="+mn-ea"/>
              </a:rPr>
              <a:t>前</a:t>
            </a:r>
            <a:r>
              <a:rPr lang="zh-CN" altLang="en-US" b="1" dirty="0">
                <a:solidFill>
                  <a:srgbClr val="0070C0"/>
                </a:solidFill>
                <a:latin typeface="Times New Roman" panose="02020603050405020304" pitchFamily="18" charset="0"/>
                <a:sym typeface="+mn-ea"/>
              </a:rPr>
              <a:t>  </a:t>
            </a:r>
            <a:r>
              <a:rPr lang="zh-CN" altLang="en-US" b="1" dirty="0">
                <a:solidFill>
                  <a:srgbClr val="0070C0"/>
                </a:solidFill>
                <a:latin typeface="Verdana" panose="020B0604030504040204" pitchFamily="34" charset="0"/>
                <a:sym typeface="+mn-ea"/>
              </a:rPr>
              <a:t>言</a:t>
            </a:r>
            <a:endParaRPr lang="zh-CN" altLang="en-US" b="1" dirty="0">
              <a:solidFill>
                <a:srgbClr val="0070C0"/>
              </a:solidFill>
              <a:latin typeface="Verdana" panose="020B0604030504040204" pitchFamily="34" charset="0"/>
              <a:sym typeface="+mn-ea"/>
            </a:endParaRPr>
          </a:p>
        </p:txBody>
      </p:sp>
      <p:sp>
        <p:nvSpPr>
          <p:cNvPr id="8194" name="内容占位符 2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r>
              <a:rPr lang="en-US" altLang="zh-CN" b="1"/>
              <a:t>    </a:t>
            </a:r>
            <a:r>
              <a:rPr lang="zh-CN" altLang="en-US" sz="2000" b="1"/>
              <a:t>本课程是一门实践性很强的专业课，应加强课程的实验与实训。为强化学生职业能力的培养和训练，在本书项目都配备了相应的技能训练和技能综合实训内容。为加强学生的课程思政教育，在课程的内容及技能训练加入了一些思政内容。本课程的参考学时数为90学时（含技能训练）</a:t>
            </a:r>
            <a:r>
              <a:rPr lang="zh-CN" altLang="en-US" sz="2000"/>
              <a:t>。</a:t>
            </a:r>
            <a:endParaRPr lang="zh-CN" altLang="en-US" sz="2000"/>
          </a:p>
          <a:p>
            <a:r>
              <a:rPr lang="en-US" altLang="zh-CN" sz="2000"/>
              <a:t>    </a:t>
            </a:r>
            <a:r>
              <a:rPr lang="en-US" altLang="zh-CN" sz="2000" b="1">
                <a:latin typeface="宋体" panose="02010600030101010101" pitchFamily="2" charset="-122"/>
              </a:rPr>
              <a:t> </a:t>
            </a:r>
            <a:r>
              <a:rPr lang="zh-CN" altLang="en-US" sz="2000" b="1">
                <a:latin typeface="宋体" panose="02010600030101010101" pitchFamily="2" charset="-122"/>
              </a:rPr>
              <a:t>本书由张建国老师统编全稿，并由张建国老师担任主编，林蔚、沈炎松、吴艳红、霍英杰、张磊、林隽生等老师担任副主编。本书全体编者对关心、帮助本书编写、出版、发行的各位同志一并表示谢意。</a:t>
            </a:r>
            <a:endParaRPr lang="zh-CN" altLang="en-US" sz="2000" b="1">
              <a:latin typeface="宋体" panose="02010600030101010101" pitchFamily="2" charset="-122"/>
            </a:endParaRPr>
          </a:p>
          <a:p>
            <a:r>
              <a:rPr lang="en-US" altLang="zh-CN" sz="2000" b="1">
                <a:latin typeface="宋体" panose="02010600030101010101" pitchFamily="2" charset="-122"/>
              </a:rPr>
              <a:t>    </a:t>
            </a:r>
            <a:r>
              <a:rPr lang="zh-CN" altLang="en-US" sz="2000" b="1">
                <a:latin typeface="宋体" panose="02010600030101010101" pitchFamily="2" charset="-122"/>
              </a:rPr>
              <a:t>由于电子枝术发展迅速，编者水乎有限，加之时间紧迫，书中难免有不妥之处，恳请广大读者批评指正。</a:t>
            </a:r>
            <a:endParaRPr lang="zh-CN" altLang="en-US" sz="20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546817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pPr algn="ctr"/>
            <a:r>
              <a:rPr lang="zh-CN" altLang="en-US" b="1" dirty="0">
                <a:solidFill>
                  <a:schemeClr val="tx1"/>
                </a:solidFill>
              </a:rPr>
              <a:t>目  录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9218" name="文本占位符 546818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r>
              <a:rPr lang="zh-CN" altLang="en-US" b="1" dirty="0">
                <a:solidFill>
                  <a:srgbClr val="0070C0"/>
                </a:solidFill>
                <a:latin typeface="Times New Roman" panose="02020603050405020304" pitchFamily="18" charset="0"/>
              </a:rPr>
              <a:t>第</a:t>
            </a:r>
            <a:r>
              <a:rPr lang="en-US" altLang="zh-CN" b="1">
                <a:solidFill>
                  <a:srgbClr val="0070C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b="1" dirty="0">
                <a:solidFill>
                  <a:srgbClr val="0070C0"/>
                </a:solidFill>
                <a:latin typeface="Times New Roman" panose="02020603050405020304" pitchFamily="18" charset="0"/>
              </a:rPr>
              <a:t>章  通信技术基本知识</a:t>
            </a:r>
            <a:endParaRPr lang="zh-CN" altLang="en-US" b="1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r>
              <a:rPr lang="zh-CN" altLang="en-US" b="1" dirty="0">
                <a:solidFill>
                  <a:srgbClr val="0070C0"/>
                </a:solidFill>
                <a:latin typeface="Times New Roman" panose="02020603050405020304" pitchFamily="18" charset="0"/>
              </a:rPr>
              <a:t>第</a:t>
            </a:r>
            <a:r>
              <a:rPr lang="en-US" altLang="zh-CN" b="1">
                <a:solidFill>
                  <a:srgbClr val="0070C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b="1" dirty="0">
                <a:solidFill>
                  <a:srgbClr val="0070C0"/>
                </a:solidFill>
                <a:latin typeface="Times New Roman" panose="02020603050405020304" pitchFamily="18" charset="0"/>
              </a:rPr>
              <a:t>章  高频小信号放大器的应用</a:t>
            </a:r>
            <a:endParaRPr lang="zh-CN" altLang="en-US" b="1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r>
              <a:rPr lang="zh-CN" altLang="en-US" b="1" dirty="0">
                <a:solidFill>
                  <a:srgbClr val="0070C0"/>
                </a:solidFill>
                <a:latin typeface="Times New Roman" panose="02020603050405020304" pitchFamily="18" charset="0"/>
              </a:rPr>
              <a:t>第</a:t>
            </a:r>
            <a:r>
              <a:rPr lang="en-US" altLang="zh-CN" b="1">
                <a:solidFill>
                  <a:srgbClr val="0070C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b="1" dirty="0">
                <a:solidFill>
                  <a:srgbClr val="0070C0"/>
                </a:solidFill>
                <a:latin typeface="Times New Roman" panose="02020603050405020304" pitchFamily="18" charset="0"/>
              </a:rPr>
              <a:t>章  高频功率放大器的应用</a:t>
            </a:r>
            <a:endParaRPr lang="zh-CN" altLang="en-US" b="1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r>
              <a:rPr lang="zh-CN" altLang="en-US" b="1" dirty="0">
                <a:solidFill>
                  <a:srgbClr val="0070C0"/>
                </a:solidFill>
                <a:latin typeface="Times New Roman" panose="02020603050405020304" pitchFamily="18" charset="0"/>
              </a:rPr>
              <a:t>第</a:t>
            </a:r>
            <a:r>
              <a:rPr lang="en-US" altLang="zh-CN" b="1">
                <a:solidFill>
                  <a:srgbClr val="0070C0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b="1" dirty="0">
                <a:solidFill>
                  <a:srgbClr val="0070C0"/>
                </a:solidFill>
                <a:latin typeface="Times New Roman" panose="02020603050405020304" pitchFamily="18" charset="0"/>
              </a:rPr>
              <a:t>章  正弦波振荡器的应用</a:t>
            </a:r>
            <a:endParaRPr lang="zh-CN" altLang="en-US" b="1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r>
              <a:rPr lang="zh-CN" altLang="en-US" b="1" dirty="0">
                <a:solidFill>
                  <a:srgbClr val="0070C0"/>
                </a:solidFill>
                <a:latin typeface="Times New Roman" panose="02020603050405020304" pitchFamily="18" charset="0"/>
              </a:rPr>
              <a:t>第</a:t>
            </a:r>
            <a:r>
              <a:rPr lang="en-US" altLang="zh-CN" b="1">
                <a:solidFill>
                  <a:srgbClr val="0070C0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b="1" dirty="0">
                <a:solidFill>
                  <a:srgbClr val="0070C0"/>
                </a:solidFill>
                <a:latin typeface="Times New Roman" panose="02020603050405020304" pitchFamily="18" charset="0"/>
              </a:rPr>
              <a:t>章  振幅调制、解调及混频的应用</a:t>
            </a:r>
            <a:endParaRPr lang="zh-CN" altLang="en-US" b="1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r>
              <a:rPr lang="zh-CN" altLang="en-US" b="1" dirty="0">
                <a:solidFill>
                  <a:srgbClr val="0070C0"/>
                </a:solidFill>
                <a:latin typeface="Times New Roman" panose="02020603050405020304" pitchFamily="18" charset="0"/>
              </a:rPr>
              <a:t>第</a:t>
            </a:r>
            <a:r>
              <a:rPr lang="en-US" altLang="zh-CN" b="1">
                <a:solidFill>
                  <a:srgbClr val="0070C0"/>
                </a:solidFill>
                <a:latin typeface="Times New Roman" panose="02020603050405020304" pitchFamily="18" charset="0"/>
              </a:rPr>
              <a:t>6</a:t>
            </a:r>
            <a:r>
              <a:rPr lang="zh-CN" altLang="en-US" b="1" dirty="0">
                <a:solidFill>
                  <a:srgbClr val="0070C0"/>
                </a:solidFill>
                <a:latin typeface="Times New Roman" panose="02020603050405020304" pitchFamily="18" charset="0"/>
              </a:rPr>
              <a:t>章  角度调制和解调电路的应用</a:t>
            </a:r>
            <a:endParaRPr lang="zh-CN" altLang="en-US" b="1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r>
              <a:rPr lang="zh-CN" altLang="en-US" b="1" dirty="0">
                <a:solidFill>
                  <a:srgbClr val="0070C0"/>
                </a:solidFill>
                <a:latin typeface="Times New Roman" panose="02020603050405020304" pitchFamily="18" charset="0"/>
              </a:rPr>
              <a:t>第</a:t>
            </a:r>
            <a:r>
              <a:rPr lang="en-US" altLang="zh-CN" b="1">
                <a:solidFill>
                  <a:srgbClr val="0070C0"/>
                </a:solidFill>
                <a:latin typeface="Times New Roman" panose="02020603050405020304" pitchFamily="18" charset="0"/>
              </a:rPr>
              <a:t>7</a:t>
            </a:r>
            <a:r>
              <a:rPr lang="zh-CN" altLang="en-US" b="1" dirty="0">
                <a:solidFill>
                  <a:srgbClr val="0070C0"/>
                </a:solidFill>
                <a:latin typeface="Times New Roman" panose="02020603050405020304" pitchFamily="18" charset="0"/>
              </a:rPr>
              <a:t>章  反馈控制电路的应用</a:t>
            </a:r>
            <a:endParaRPr lang="zh-CN" altLang="en-US" b="1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r>
              <a:rPr lang="zh-CN" altLang="en-US" b="1" dirty="0">
                <a:solidFill>
                  <a:srgbClr val="0070C0"/>
                </a:solidFill>
                <a:latin typeface="Times New Roman" panose="02020603050405020304" pitchFamily="18" charset="0"/>
              </a:rPr>
              <a:t>第8章  数字调制</a:t>
            </a:r>
            <a:endParaRPr lang="zh-CN" altLang="en-US" b="1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endParaRPr lang="zh-CN" altLang="en-US" b="1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19" name="矩形 546821"/>
          <p:cNvSpPr/>
          <p:nvPr/>
        </p:nvSpPr>
        <p:spPr>
          <a:xfrm>
            <a:off x="8102600" y="6308725"/>
            <a:ext cx="790575" cy="360363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ctr" anchorCtr="0"/>
          <a:p>
            <a:pPr algn="ctr"/>
            <a:r>
              <a:rPr lang="zh-CN" altLang="en-US" dirty="0">
                <a:latin typeface="Verdana" panose="020B0604030504040204" pitchFamily="34" charset="0"/>
                <a:ea typeface="宋体" panose="02010600030101010101" pitchFamily="2" charset="-122"/>
                <a:hlinkClick r:id="" action="ppaction://hlinkshowjump?jump=firstslide"/>
              </a:rPr>
              <a:t>返回</a:t>
            </a:r>
            <a:endParaRPr lang="zh-CN" altLang="en-US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标题 36865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pPr algn="ctr"/>
            <a:r>
              <a:rPr lang="zh-CN" altLang="en-US" b="1" dirty="0"/>
              <a:t>第</a:t>
            </a:r>
            <a:r>
              <a:rPr lang="en-US" altLang="zh-CN" b="1" dirty="0"/>
              <a:t>1</a:t>
            </a:r>
            <a:r>
              <a:rPr lang="zh-CN" altLang="en-US" b="1" dirty="0"/>
              <a:t>章  通信技术基本知识</a:t>
            </a:r>
            <a:endParaRPr lang="zh-CN" altLang="en-US" b="1" dirty="0"/>
          </a:p>
        </p:txBody>
      </p:sp>
      <p:sp>
        <p:nvSpPr>
          <p:cNvPr id="10242" name="文本占位符 36866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r>
              <a:rPr lang="en-US" altLang="zh-CN" b="1" dirty="0">
                <a:solidFill>
                  <a:schemeClr val="tx2"/>
                </a:solidFill>
              </a:rPr>
              <a:t>1.0  通信技术的发展历程及我国通信技术的发展</a:t>
            </a:r>
            <a:endParaRPr lang="en-US" altLang="zh-CN" b="1" dirty="0">
              <a:solidFill>
                <a:schemeClr val="tx2"/>
              </a:solidFill>
            </a:endParaRPr>
          </a:p>
          <a:p>
            <a:r>
              <a:rPr lang="en-US" altLang="zh-CN" b="1" dirty="0">
                <a:solidFill>
                  <a:schemeClr val="tx2"/>
                </a:solidFill>
              </a:rPr>
              <a:t>1.1 通信与通信系统技术</a:t>
            </a:r>
            <a:endParaRPr lang="zh-CN" altLang="en-US" b="1" dirty="0">
              <a:solidFill>
                <a:schemeClr val="tx2"/>
              </a:solidFill>
            </a:endParaRPr>
          </a:p>
          <a:p>
            <a:r>
              <a:rPr lang="en-US" altLang="zh-CN" b="1" dirty="0">
                <a:solidFill>
                  <a:schemeClr val="tx2"/>
                </a:solidFill>
              </a:rPr>
              <a:t>1.2 无线电波的传播方式和频段划分</a:t>
            </a:r>
            <a:endParaRPr lang="zh-CN" altLang="en-US" b="1" dirty="0">
              <a:solidFill>
                <a:schemeClr val="tx2"/>
              </a:solidFill>
            </a:endParaRPr>
          </a:p>
          <a:p>
            <a:r>
              <a:rPr lang="en-US" altLang="zh-CN" b="1" dirty="0">
                <a:solidFill>
                  <a:schemeClr val="tx2"/>
                </a:solidFill>
              </a:rPr>
              <a:t>1.3 本课程的特点</a:t>
            </a:r>
            <a:endParaRPr lang="zh-CN" altLang="en-US" b="1" dirty="0">
              <a:solidFill>
                <a:schemeClr val="tx2"/>
              </a:solidFill>
            </a:endParaRPr>
          </a:p>
          <a:p>
            <a:r>
              <a:rPr lang="en-US" altLang="zh-CN" b="1" dirty="0">
                <a:solidFill>
                  <a:schemeClr val="tx2"/>
                </a:solidFill>
              </a:rPr>
              <a:t>1.4</a:t>
            </a:r>
            <a:r>
              <a:rPr lang="zh-CN" altLang="en-US" b="1" dirty="0">
                <a:solidFill>
                  <a:schemeClr val="tx2"/>
                </a:solidFill>
              </a:rPr>
              <a:t>  技能训练1：函数信号发生实训场效应管</a:t>
            </a:r>
            <a:endParaRPr lang="zh-CN" altLang="en-US" b="1" dirty="0">
              <a:solidFill>
                <a:schemeClr val="tx2"/>
              </a:solidFill>
            </a:endParaRPr>
          </a:p>
          <a:p>
            <a:endParaRPr lang="en-US" altLang="zh-CN" b="1" dirty="0">
              <a:solidFill>
                <a:schemeClr val="tx2"/>
              </a:solidFill>
            </a:endParaRPr>
          </a:p>
          <a:p>
            <a:pPr>
              <a:buNone/>
            </a:pPr>
            <a:endParaRPr lang="en-US" altLang="zh-CN" b="1" dirty="0">
              <a:solidFill>
                <a:schemeClr val="tx2"/>
              </a:solidFill>
            </a:endParaRPr>
          </a:p>
        </p:txBody>
      </p:sp>
      <p:sp>
        <p:nvSpPr>
          <p:cNvPr id="10243" name="文本框 36867"/>
          <p:cNvSpPr txBox="1"/>
          <p:nvPr/>
        </p:nvSpPr>
        <p:spPr>
          <a:xfrm>
            <a:off x="7165975" y="6165850"/>
            <a:ext cx="935038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Verdana" panose="020B0604030504040204" pitchFamily="34" charset="0"/>
                <a:ea typeface="宋体" panose="02010600030101010101" pitchFamily="2" charset="-122"/>
                <a:hlinkClick r:id="rId1" action="ppaction://hlinksldjump"/>
              </a:rPr>
              <a:t>返 回</a:t>
            </a:r>
            <a:endParaRPr lang="zh-CN" altLang="en-US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标题 36865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pPr algn="ctr"/>
            <a:r>
              <a:rPr lang="zh-CN" altLang="en-US" b="1" dirty="0"/>
              <a:t>第</a:t>
            </a:r>
            <a:r>
              <a:rPr lang="en-US" altLang="zh-CN" b="1" dirty="0"/>
              <a:t>2</a:t>
            </a:r>
            <a:r>
              <a:rPr lang="zh-CN" altLang="en-US" b="1" dirty="0"/>
              <a:t>章  高频小信号放大器的应用</a:t>
            </a:r>
            <a:endParaRPr lang="zh-CN" altLang="en-US" b="1" dirty="0"/>
          </a:p>
        </p:txBody>
      </p:sp>
      <p:sp>
        <p:nvSpPr>
          <p:cNvPr id="10242" name="文本占位符 36866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r>
              <a:rPr lang="en-US" altLang="zh-CN" b="1" dirty="0">
                <a:solidFill>
                  <a:schemeClr val="tx2"/>
                </a:solidFill>
              </a:rPr>
              <a:t>2.1 概述通信技术的发展历程及我国通信技术的发展</a:t>
            </a:r>
            <a:endParaRPr lang="en-US" altLang="zh-CN" b="1" dirty="0">
              <a:solidFill>
                <a:schemeClr val="tx2"/>
              </a:solidFill>
            </a:endParaRPr>
          </a:p>
          <a:p>
            <a:r>
              <a:rPr lang="en-US" altLang="zh-CN" b="1" dirty="0">
                <a:solidFill>
                  <a:schemeClr val="tx2"/>
                </a:solidFill>
              </a:rPr>
              <a:t>2.2 小信号选频放大器通信与通信系统技术</a:t>
            </a:r>
            <a:endParaRPr lang="zh-CN" altLang="en-US" b="1" dirty="0">
              <a:solidFill>
                <a:schemeClr val="tx2"/>
              </a:solidFill>
            </a:endParaRPr>
          </a:p>
          <a:p>
            <a:r>
              <a:rPr lang="en-US" altLang="zh-CN" b="1" dirty="0">
                <a:solidFill>
                  <a:schemeClr val="tx2"/>
                </a:solidFill>
              </a:rPr>
              <a:t>2.3 集中选频放大器1.2 无线电波的传播方式和频段划分</a:t>
            </a:r>
            <a:endParaRPr lang="zh-CN" altLang="en-US" b="1" dirty="0">
              <a:solidFill>
                <a:schemeClr val="tx2"/>
              </a:solidFill>
            </a:endParaRPr>
          </a:p>
          <a:p>
            <a:r>
              <a:rPr lang="en-US" altLang="zh-CN" b="1" dirty="0">
                <a:solidFill>
                  <a:schemeClr val="tx2"/>
                </a:solidFill>
              </a:rPr>
              <a:t>2.4 放大器的噪声</a:t>
            </a:r>
            <a:endParaRPr lang="en-US" altLang="zh-CN" b="1" dirty="0">
              <a:solidFill>
                <a:schemeClr val="tx2"/>
              </a:solidFill>
            </a:endParaRPr>
          </a:p>
          <a:p>
            <a:r>
              <a:rPr lang="en-US" altLang="zh-CN" b="1" dirty="0">
                <a:solidFill>
                  <a:schemeClr val="tx2"/>
                </a:solidFill>
              </a:rPr>
              <a:t>2.5 技能训练2：接收与小信号调谐放大实训</a:t>
            </a:r>
            <a:endParaRPr lang="zh-CN" altLang="en-US" b="1" dirty="0">
              <a:solidFill>
                <a:schemeClr val="tx2"/>
              </a:solidFill>
            </a:endParaRPr>
          </a:p>
          <a:p>
            <a:endParaRPr lang="en-US" altLang="zh-CN" b="1" dirty="0">
              <a:solidFill>
                <a:schemeClr val="tx2"/>
              </a:solidFill>
            </a:endParaRPr>
          </a:p>
          <a:p>
            <a:pPr>
              <a:buNone/>
            </a:pPr>
            <a:endParaRPr lang="en-US" altLang="zh-CN" b="1" dirty="0">
              <a:solidFill>
                <a:schemeClr val="tx2"/>
              </a:solidFill>
            </a:endParaRPr>
          </a:p>
        </p:txBody>
      </p:sp>
      <p:sp>
        <p:nvSpPr>
          <p:cNvPr id="10243" name="文本框 36867"/>
          <p:cNvSpPr txBox="1"/>
          <p:nvPr/>
        </p:nvSpPr>
        <p:spPr>
          <a:xfrm>
            <a:off x="7165975" y="6165850"/>
            <a:ext cx="935038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Verdana" panose="020B0604030504040204" pitchFamily="34" charset="0"/>
                <a:ea typeface="宋体" panose="02010600030101010101" pitchFamily="2" charset="-122"/>
                <a:hlinkClick r:id="rId1" action="ppaction://hlinksldjump"/>
              </a:rPr>
              <a:t>返 回</a:t>
            </a:r>
            <a:endParaRPr lang="zh-CN" altLang="en-US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YjIyYWQxOTAwODg5ZTFjNTMyYzMwYjc5N2RiMmU1NzYifQ=="/>
</p:tagLst>
</file>

<file path=ppt/theme/theme1.xml><?xml version="1.0" encoding="utf-8"?>
<a:theme xmlns:a="http://schemas.openxmlformats.org/drawingml/2006/main" name="Eclipse">
  <a:themeElements>
    <a:clrScheme name="">
      <a:dk1>
        <a:srgbClr val="000000"/>
      </a:dk1>
      <a:lt1>
        <a:srgbClr val="FFFFFF"/>
      </a:lt1>
      <a:dk2>
        <a:srgbClr val="006666"/>
      </a:dk2>
      <a:lt2>
        <a:srgbClr val="5F5F5F"/>
      </a:lt2>
      <a:accent1>
        <a:srgbClr val="33CCCC"/>
      </a:accent1>
      <a:accent2>
        <a:srgbClr val="99CCCC"/>
      </a:accent2>
      <a:accent3>
        <a:srgbClr val="FFFFFF"/>
      </a:accent3>
      <a:accent4>
        <a:srgbClr val="000000"/>
      </a:accent4>
      <a:accent5>
        <a:srgbClr val="ADE2E2"/>
      </a:accent5>
      <a:accent6>
        <a:srgbClr val="89B7B7"/>
      </a:accent6>
      <a:hlink>
        <a:srgbClr val="006666"/>
      </a:hlink>
      <a:folHlink>
        <a:srgbClr val="B2B2B2"/>
      </a:folHlink>
    </a:clrScheme>
    <a:fontScheme name="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9B7B7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9B7B7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5B7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1D3"/>
        </a:accent3>
        <a:accent4>
          <a:srgbClr val="000000"/>
        </a:accent4>
        <a:accent5>
          <a:srgbClr val="D6D4EA"/>
        </a:accent5>
        <a:accent6>
          <a:srgbClr val="56ADC1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8F8F8"/>
        </a:dk1>
        <a:lt1>
          <a:srgbClr val="2A285A"/>
        </a:lt1>
        <a:dk2>
          <a:srgbClr val="FFFFFF"/>
        </a:dk2>
        <a:lt2>
          <a:srgbClr val="5F5F5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6D6D6"/>
        </a:accent4>
        <a:accent5>
          <a:srgbClr val="CACAB9"/>
        </a:accent5>
        <a:accent6>
          <a:srgbClr val="7D7C8C"/>
        </a:accent6>
        <a:hlink>
          <a:srgbClr val="465174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60404"/>
        </a:lt1>
        <a:dk2>
          <a:srgbClr val="FFFFFF"/>
        </a:dk2>
        <a:lt2>
          <a:srgbClr val="434343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CDCDC"/>
        </a:accent4>
        <a:accent5>
          <a:srgbClr val="B9CAAA"/>
        </a:accent5>
        <a:accent6>
          <a:srgbClr val="B75B00"/>
        </a:accent6>
        <a:hlink>
          <a:srgbClr val="CC33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8285FE"/>
        </a:dk2>
        <a:lt2>
          <a:srgbClr val="434343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CDCDC"/>
        </a:accent4>
        <a:accent5>
          <a:srgbClr val="B9CAAA"/>
        </a:accent5>
        <a:accent6>
          <a:srgbClr val="8900E5"/>
        </a:accent6>
        <a:hlink>
          <a:srgbClr val="6600CC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0066FF"/>
        </a:dk2>
        <a:lt2>
          <a:srgbClr val="434343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CDCDC"/>
        </a:accent4>
        <a:accent5>
          <a:srgbClr val="ADCAB9"/>
        </a:accent5>
        <a:accent6>
          <a:srgbClr val="E5B700"/>
        </a:accent6>
        <a:hlink>
          <a:srgbClr val="CC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9900"/>
        </a:lt1>
        <a:dk2>
          <a:srgbClr val="FFFFCC"/>
        </a:dk2>
        <a:lt2>
          <a:srgbClr val="333300"/>
        </a:lt2>
        <a:accent1>
          <a:srgbClr val="CCCC00"/>
        </a:accent1>
        <a:accent2>
          <a:srgbClr val="99CC00"/>
        </a:accent2>
        <a:accent3>
          <a:srgbClr val="B9CAAA"/>
        </a:accent3>
        <a:accent4>
          <a:srgbClr val="DCDCDC"/>
        </a:accent4>
        <a:accent5>
          <a:srgbClr val="E2E2AA"/>
        </a:accent5>
        <a:accent6>
          <a:srgbClr val="89B700"/>
        </a:accent6>
        <a:hlink>
          <a:srgbClr val="336600"/>
        </a:hlink>
        <a:folHlink>
          <a:srgbClr val="FFFF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660000"/>
        </a:lt1>
        <a:dk2>
          <a:srgbClr val="CCCCCC"/>
        </a:dk2>
        <a:lt2>
          <a:srgbClr val="333333"/>
        </a:lt2>
        <a:accent1>
          <a:srgbClr val="FF6600"/>
        </a:accent1>
        <a:accent2>
          <a:srgbClr val="CC3300"/>
        </a:accent2>
        <a:accent3>
          <a:srgbClr val="B9AAAA"/>
        </a:accent3>
        <a:accent4>
          <a:srgbClr val="DCDCAF"/>
        </a:accent4>
        <a:accent5>
          <a:srgbClr val="FFB9AA"/>
        </a:accent5>
        <a:accent6>
          <a:srgbClr val="B72D00"/>
        </a:accent6>
        <a:hlink>
          <a:srgbClr val="9900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Eclipse">
  <a:themeElements>
    <a:clrScheme name="">
      <a:dk1>
        <a:srgbClr val="000000"/>
      </a:dk1>
      <a:lt1>
        <a:srgbClr val="FFFFFF"/>
      </a:lt1>
      <a:dk2>
        <a:srgbClr val="006666"/>
      </a:dk2>
      <a:lt2>
        <a:srgbClr val="5F5F5F"/>
      </a:lt2>
      <a:accent1>
        <a:srgbClr val="33CCCC"/>
      </a:accent1>
      <a:accent2>
        <a:srgbClr val="99CCCC"/>
      </a:accent2>
      <a:accent3>
        <a:srgbClr val="FFFFFF"/>
      </a:accent3>
      <a:accent4>
        <a:srgbClr val="000000"/>
      </a:accent4>
      <a:accent5>
        <a:srgbClr val="ADE2E2"/>
      </a:accent5>
      <a:accent6>
        <a:srgbClr val="89B7B7"/>
      </a:accent6>
      <a:hlink>
        <a:srgbClr val="006666"/>
      </a:hlink>
      <a:folHlink>
        <a:srgbClr val="B2B2B2"/>
      </a:folHlink>
    </a:clrScheme>
    <a:fontScheme name="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9B7B7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9B7B7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5B7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1D3"/>
        </a:accent3>
        <a:accent4>
          <a:srgbClr val="000000"/>
        </a:accent4>
        <a:accent5>
          <a:srgbClr val="D6D4EA"/>
        </a:accent5>
        <a:accent6>
          <a:srgbClr val="56ADC1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8F8F8"/>
        </a:dk1>
        <a:lt1>
          <a:srgbClr val="2A285A"/>
        </a:lt1>
        <a:dk2>
          <a:srgbClr val="FFFFFF"/>
        </a:dk2>
        <a:lt2>
          <a:srgbClr val="5F5F5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6D6D6"/>
        </a:accent4>
        <a:accent5>
          <a:srgbClr val="CACAB9"/>
        </a:accent5>
        <a:accent6>
          <a:srgbClr val="7D7C8C"/>
        </a:accent6>
        <a:hlink>
          <a:srgbClr val="465174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60404"/>
        </a:lt1>
        <a:dk2>
          <a:srgbClr val="FFFFFF"/>
        </a:dk2>
        <a:lt2>
          <a:srgbClr val="434343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CDCDC"/>
        </a:accent4>
        <a:accent5>
          <a:srgbClr val="B9CAAA"/>
        </a:accent5>
        <a:accent6>
          <a:srgbClr val="B75B00"/>
        </a:accent6>
        <a:hlink>
          <a:srgbClr val="CC33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8285FE"/>
        </a:dk2>
        <a:lt2>
          <a:srgbClr val="434343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CDCDC"/>
        </a:accent4>
        <a:accent5>
          <a:srgbClr val="B9CAAA"/>
        </a:accent5>
        <a:accent6>
          <a:srgbClr val="8900E5"/>
        </a:accent6>
        <a:hlink>
          <a:srgbClr val="6600CC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0066FF"/>
        </a:dk2>
        <a:lt2>
          <a:srgbClr val="434343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CDCDC"/>
        </a:accent4>
        <a:accent5>
          <a:srgbClr val="ADCAB9"/>
        </a:accent5>
        <a:accent6>
          <a:srgbClr val="E5B700"/>
        </a:accent6>
        <a:hlink>
          <a:srgbClr val="CC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9900"/>
        </a:lt1>
        <a:dk2>
          <a:srgbClr val="FFFFCC"/>
        </a:dk2>
        <a:lt2>
          <a:srgbClr val="333300"/>
        </a:lt2>
        <a:accent1>
          <a:srgbClr val="CCCC00"/>
        </a:accent1>
        <a:accent2>
          <a:srgbClr val="99CC00"/>
        </a:accent2>
        <a:accent3>
          <a:srgbClr val="B9CAAA"/>
        </a:accent3>
        <a:accent4>
          <a:srgbClr val="DCDCDC"/>
        </a:accent4>
        <a:accent5>
          <a:srgbClr val="E2E2AA"/>
        </a:accent5>
        <a:accent6>
          <a:srgbClr val="89B700"/>
        </a:accent6>
        <a:hlink>
          <a:srgbClr val="336600"/>
        </a:hlink>
        <a:folHlink>
          <a:srgbClr val="FFFF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660000"/>
        </a:lt1>
        <a:dk2>
          <a:srgbClr val="CCCCCC"/>
        </a:dk2>
        <a:lt2>
          <a:srgbClr val="333333"/>
        </a:lt2>
        <a:accent1>
          <a:srgbClr val="FF6600"/>
        </a:accent1>
        <a:accent2>
          <a:srgbClr val="CC3300"/>
        </a:accent2>
        <a:accent3>
          <a:srgbClr val="B9AAAA"/>
        </a:accent3>
        <a:accent4>
          <a:srgbClr val="DCDCAF"/>
        </a:accent4>
        <a:accent5>
          <a:srgbClr val="FFB9AA"/>
        </a:accent5>
        <a:accent6>
          <a:srgbClr val="B72D00"/>
        </a:accent6>
        <a:hlink>
          <a:srgbClr val="9900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Eclipse</Template>
  <TotalTime>0</TotalTime>
  <Words>2061</Words>
  <Application>WPS 演示</Application>
  <PresentationFormat>在屏幕上显示</PresentationFormat>
  <Paragraphs>157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Wingdings</vt:lpstr>
      <vt:lpstr>Verdana</vt:lpstr>
      <vt:lpstr>Agency FB</vt:lpstr>
      <vt:lpstr>Trebuchet MS</vt:lpstr>
      <vt:lpstr>Adobe 宋体 Std L</vt:lpstr>
      <vt:lpstr>微软雅黑</vt:lpstr>
      <vt:lpstr>Times New Roman</vt:lpstr>
      <vt:lpstr>Arial Unicode MS</vt:lpstr>
      <vt:lpstr>Calibri</vt:lpstr>
      <vt:lpstr>Eclipse</vt:lpstr>
      <vt:lpstr>1_Eclipse</vt:lpstr>
      <vt:lpstr>高频电子技术</vt:lpstr>
      <vt:lpstr>前  言</vt:lpstr>
      <vt:lpstr>前  言</vt:lpstr>
      <vt:lpstr>前  言</vt:lpstr>
      <vt:lpstr>前  言</vt:lpstr>
      <vt:lpstr>前  言</vt:lpstr>
      <vt:lpstr>目  录</vt:lpstr>
      <vt:lpstr>第1章  通信技术基本知识</vt:lpstr>
      <vt:lpstr>第2章  高频小信号放大器的应用</vt:lpstr>
      <vt:lpstr>第3章  高频功率放大器的应用</vt:lpstr>
      <vt:lpstr>第4章  正弦波振荡器的应用</vt:lpstr>
      <vt:lpstr>第5章 振幅调制器、解调器及 混频器的应用</vt:lpstr>
      <vt:lpstr>第6章  角度调制器与解调器的应用</vt:lpstr>
      <vt:lpstr>第7章  反馈控制电路的应用</vt:lpstr>
      <vt:lpstr>第8章   数字调制</vt:lpstr>
      <vt:lpstr>PowerPoint 演示文稿</vt:lpstr>
    </vt:vector>
  </TitlesOfParts>
  <Company>MC SYSTEM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MC SYSTEM</dc:creator>
  <cp:lastModifiedBy>张匠</cp:lastModifiedBy>
  <cp:revision>282</cp:revision>
  <dcterms:created xsi:type="dcterms:W3CDTF">2006-06-30T00:48:00Z</dcterms:created>
  <dcterms:modified xsi:type="dcterms:W3CDTF">2022-07-14T11:12:49Z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56FE064315524430B1A8AD3593BB0239</vt:lpwstr>
  </property>
  <property fmtid="{D5CDD505-2E9C-101B-9397-08002B2CF9AE}" pid="3" name="KSOProductBuildVer">
    <vt:lpwstr>2052-11.1.0.11830</vt:lpwstr>
  </property>
</Properties>
</file>